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1.svg" ContentType="image/svg+xml"/>
  <Override PartName="/ppt/media/image23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92" r:id="rId3"/>
    <p:sldId id="271" r:id="rId4"/>
    <p:sldId id="258" r:id="rId5"/>
    <p:sldId id="288" r:id="rId6"/>
    <p:sldId id="300" r:id="rId7"/>
    <p:sldId id="274" r:id="rId8"/>
    <p:sldId id="277" r:id="rId9"/>
    <p:sldId id="287" r:id="rId11"/>
    <p:sldId id="286" r:id="rId12"/>
    <p:sldId id="283" r:id="rId13"/>
    <p:sldId id="284" r:id="rId14"/>
    <p:sldId id="266" r:id="rId15"/>
    <p:sldId id="267" r:id="rId16"/>
    <p:sldId id="268" r:id="rId17"/>
    <p:sldId id="289" r:id="rId18"/>
    <p:sldId id="293" r:id="rId19"/>
    <p:sldId id="299" r:id="rId20"/>
    <p:sldId id="291" r:id="rId21"/>
    <p:sldId id="301" r:id="rId22"/>
    <p:sldId id="297" r:id="rId23"/>
    <p:sldId id="295" r:id="rId24"/>
    <p:sldId id="296" r:id="rId25"/>
    <p:sldId id="298" r:id="rId26"/>
  </p:sldIdLst>
  <p:sldSz cx="12191365" cy="6858000" type="screen4x3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5" userDrawn="1">
          <p15:clr>
            <a:srgbClr val="A4A3A4"/>
          </p15:clr>
        </p15:guide>
        <p15:guide id="2" pos="29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275"/>
        <p:guide pos="29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13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2.png"/><Relationship Id="rId27" Type="http://schemas.openxmlformats.org/officeDocument/2006/relationships/image" Target="../media/image10.png"/><Relationship Id="rId26" Type="http://schemas.openxmlformats.org/officeDocument/2006/relationships/image" Target="../media/image9.png"/><Relationship Id="rId25" Type="http://schemas.openxmlformats.org/officeDocument/2006/relationships/image" Target="../media/image8.png"/><Relationship Id="rId24" Type="http://schemas.openxmlformats.org/officeDocument/2006/relationships/image" Target="../media/image7.png"/><Relationship Id="rId23" Type="http://schemas.openxmlformats.org/officeDocument/2006/relationships/image" Target="../media/image6.png"/><Relationship Id="rId22" Type="http://schemas.openxmlformats.org/officeDocument/2006/relationships/image" Target="../media/image5.png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3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svg"/><Relationship Id="rId8" Type="http://schemas.openxmlformats.org/officeDocument/2006/relationships/image" Target="../media/image17.png"/><Relationship Id="rId7" Type="http://schemas.openxmlformats.org/officeDocument/2006/relationships/image" Target="../media/image16.sv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4" Type="http://schemas.openxmlformats.org/officeDocument/2006/relationships/image" Target="../media/image23.svg"/><Relationship Id="rId13" Type="http://schemas.openxmlformats.org/officeDocument/2006/relationships/image" Target="../media/image22.png"/><Relationship Id="rId12" Type="http://schemas.openxmlformats.org/officeDocument/2006/relationships/image" Target="../media/image21.sv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46.xml"/><Relationship Id="rId24" Type="http://schemas.openxmlformats.org/officeDocument/2006/relationships/tags" Target="../tags/tag45.xml"/><Relationship Id="rId23" Type="http://schemas.openxmlformats.org/officeDocument/2006/relationships/tags" Target="../tags/tag44.xml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0" Type="http://schemas.openxmlformats.org/officeDocument/2006/relationships/tags" Target="../tags/tag41.xml"/><Relationship Id="rId2" Type="http://schemas.openxmlformats.org/officeDocument/2006/relationships/tags" Target="../tags/tag23.xml"/><Relationship Id="rId19" Type="http://schemas.openxmlformats.org/officeDocument/2006/relationships/tags" Target="../tags/tag40.xml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2.png"/><Relationship Id="rId35" Type="http://schemas.openxmlformats.org/officeDocument/2006/relationships/image" Target="../media/image34.png"/><Relationship Id="rId34" Type="http://schemas.openxmlformats.org/officeDocument/2006/relationships/image" Target="../media/image33.png"/><Relationship Id="rId33" Type="http://schemas.openxmlformats.org/officeDocument/2006/relationships/tags" Target="../tags/tag76.xml"/><Relationship Id="rId32" Type="http://schemas.openxmlformats.org/officeDocument/2006/relationships/tags" Target="../tags/tag75.xml"/><Relationship Id="rId31" Type="http://schemas.openxmlformats.org/officeDocument/2006/relationships/tags" Target="../tags/tag74.xml"/><Relationship Id="rId30" Type="http://schemas.openxmlformats.org/officeDocument/2006/relationships/tags" Target="../tags/tag73.xml"/><Relationship Id="rId3" Type="http://schemas.openxmlformats.org/officeDocument/2006/relationships/image" Target="../media/image32.png"/><Relationship Id="rId29" Type="http://schemas.openxmlformats.org/officeDocument/2006/relationships/tags" Target="../tags/tag72.xml"/><Relationship Id="rId28" Type="http://schemas.openxmlformats.org/officeDocument/2006/relationships/tags" Target="../tags/tag71.xml"/><Relationship Id="rId27" Type="http://schemas.openxmlformats.org/officeDocument/2006/relationships/tags" Target="../tags/tag70.xml"/><Relationship Id="rId26" Type="http://schemas.openxmlformats.org/officeDocument/2006/relationships/tags" Target="../tags/tag69.xml"/><Relationship Id="rId25" Type="http://schemas.openxmlformats.org/officeDocument/2006/relationships/tags" Target="../tags/tag68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tags" Target="../tags/tag65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image" Target="../media/image31.png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2.png"/><Relationship Id="rId26" Type="http://schemas.openxmlformats.org/officeDocument/2006/relationships/image" Target="../media/image48.png"/><Relationship Id="rId25" Type="http://schemas.openxmlformats.org/officeDocument/2006/relationships/image" Target="../media/image47.png"/><Relationship Id="rId24" Type="http://schemas.openxmlformats.org/officeDocument/2006/relationships/image" Target="../media/image46.png"/><Relationship Id="rId23" Type="http://schemas.openxmlformats.org/officeDocument/2006/relationships/image" Target="../media/image45.png"/><Relationship Id="rId22" Type="http://schemas.openxmlformats.org/officeDocument/2006/relationships/image" Target="../media/image44.png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tags" Target="../tags/tag77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svg"/><Relationship Id="rId7" Type="http://schemas.openxmlformats.org/officeDocument/2006/relationships/image" Target="../media/image53.png"/><Relationship Id="rId6" Type="http://schemas.openxmlformats.org/officeDocument/2006/relationships/tags" Target="../tags/tag97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.png"/><Relationship Id="rId12" Type="http://schemas.openxmlformats.org/officeDocument/2006/relationships/image" Target="../media/image58.svg"/><Relationship Id="rId11" Type="http://schemas.openxmlformats.org/officeDocument/2006/relationships/image" Target="../media/image57.png"/><Relationship Id="rId10" Type="http://schemas.openxmlformats.org/officeDocument/2006/relationships/image" Target="../media/image56.sv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0.png"/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7"/>
          <p:cNvSpPr txBox="1"/>
          <p:nvPr>
            <p:custDataLst>
              <p:tags r:id="rId2"/>
            </p:custDataLst>
          </p:nvPr>
        </p:nvSpPr>
        <p:spPr>
          <a:xfrm>
            <a:off x="1226186" y="2026167"/>
            <a:ext cx="9527540" cy="912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gradFill>
                  <a:gsLst>
                    <a:gs pos="30000">
                      <a:srgbClr val="EAD3B8"/>
                    </a:gs>
                    <a:gs pos="100000">
                      <a:srgbClr val="C49766"/>
                    </a:gs>
                    <a:gs pos="0">
                      <a:srgbClr val="C49166"/>
                    </a:gs>
                    <a:gs pos="66000">
                      <a:srgbClr val="9B723B"/>
                    </a:gs>
                  </a:gsLst>
                  <a:lin ang="5400000" scaled="0"/>
                </a:gradFill>
                <a:latin typeface="HelveticaNeueLT Pro 55 Roman" pitchFamily="34" charset="0"/>
              </a:defRPr>
            </a:lvl1pPr>
          </a:lstStyle>
          <a:p>
            <a:r>
              <a:rPr lang="zh-CN" altLang="en-US" sz="5335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恒庸轩智能科技</a:t>
            </a:r>
            <a:r>
              <a:rPr lang="en-US" altLang="zh-CN" sz="5335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5335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苏州</a:t>
            </a:r>
            <a:r>
              <a:rPr lang="en-US" altLang="zh-CN" sz="5335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5335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zh-CN" altLang="en-US" sz="5335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8"/>
          <p:cNvSpPr txBox="1"/>
          <p:nvPr>
            <p:custDataLst>
              <p:tags r:id="rId3"/>
            </p:custDataLst>
          </p:nvPr>
        </p:nvSpPr>
        <p:spPr>
          <a:xfrm>
            <a:off x="1045210" y="3429000"/>
            <a:ext cx="98031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gradFill>
                  <a:gsLst>
                    <a:gs pos="30000">
                      <a:srgbClr val="EAD3B8"/>
                    </a:gs>
                    <a:gs pos="100000">
                      <a:srgbClr val="C49766"/>
                    </a:gs>
                    <a:gs pos="0">
                      <a:srgbClr val="C49166"/>
                    </a:gs>
                    <a:gs pos="66000">
                      <a:srgbClr val="9B723B"/>
                    </a:gs>
                  </a:gsLst>
                  <a:lin ang="5400000" scaled="0"/>
                </a:gradFill>
                <a:latin typeface="HelveticaNeueLT Pro 55 Roman" pitchFamily="34" charset="0"/>
              </a:defRPr>
            </a:lvl1pPr>
          </a:lstStyle>
          <a:p>
            <a:r>
              <a:rPr lang="zh-CN" altLang="en-US" b="1" spc="-30" dirty="0" smtClean="0">
                <a:solidFill>
                  <a:schemeClr val="tx1">
                    <a:lumMod val="95000"/>
                    <a:lumOff val="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自动螺丝机</a:t>
            </a:r>
            <a:r>
              <a:rPr lang="en-US" altLang="zh-CN" b="1" spc="-30" dirty="0" smtClean="0">
                <a:solidFill>
                  <a:schemeClr val="tx1">
                    <a:lumMod val="95000"/>
                    <a:lumOff val="5000"/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DFM</a:t>
            </a:r>
            <a:endParaRPr lang="en-US" altLang="zh-CN" b="1" spc="-30" dirty="0" smtClean="0">
              <a:solidFill>
                <a:schemeClr val="tx1">
                  <a:lumMod val="95000"/>
                  <a:lumOff val="5000"/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93190" y="64960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gradFill>
                  <a:gsLst>
                    <a:gs pos="51300">
                      <a:srgbClr val="32B0EA"/>
                    </a:gs>
                    <a:gs pos="0">
                      <a:srgbClr val="005F9F"/>
                    </a:gs>
                    <a:gs pos="100000">
                      <a:srgbClr val="ADDCE1"/>
                    </a:gs>
                  </a:gsLst>
                  <a:lin ang="5400000" scaled="1"/>
                </a:gradFill>
              </a:rPr>
              <a:t>01</a:t>
            </a:r>
            <a:endParaRPr lang="en-US" altLang="zh-CN" sz="4000">
              <a:gradFill>
                <a:gsLst>
                  <a:gs pos="51300">
                    <a:srgbClr val="32B0EA"/>
                  </a:gs>
                  <a:gs pos="0">
                    <a:srgbClr val="005F9F"/>
                  </a:gs>
                  <a:gs pos="100000">
                    <a:srgbClr val="ADDCE1"/>
                  </a:gs>
                </a:gsLst>
                <a:lin ang="5400000" scaled="1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3190" y="142811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设备类别</a:t>
            </a:r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21460" y="2073275"/>
            <a:ext cx="421640" cy="755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014855" y="2072005"/>
            <a:ext cx="24765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47800" y="2385695"/>
            <a:ext cx="7725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按自动化程度与产线对接方式，自动锁螺丝设备可分为半自动桌面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式与全自动在线式两类。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610" y="3429000"/>
            <a:ext cx="10725150" cy="2114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半自动锁螺丝机介绍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" y="621792"/>
            <a:ext cx="11201400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280414"/>
            <a:ext cx="5029200" cy="5219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dirty="0" err="1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桌面三轴、</a:t>
            </a:r>
            <a:r>
              <a:rPr sz="1400" dirty="0" err="1" smtClean="0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四轴</a:t>
            </a:r>
            <a:r>
              <a:rPr lang="zh-CN" altLang="en-US" sz="1400" dirty="0" smtClean="0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、六轴</a:t>
            </a:r>
            <a:r>
              <a:rPr sz="1400" dirty="0" err="1" smtClean="0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等小型设备</a:t>
            </a:r>
            <a:r>
              <a:rPr sz="1400" dirty="0" err="1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，适合工位旁部署；人工上下料，设备完成自动锁付</a:t>
            </a:r>
            <a:r>
              <a:rPr sz="1400" dirty="0" smtClean="0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。</a:t>
            </a:r>
            <a:r>
              <a:rPr lang="zh-CN" altLang="en-US" sz="1400" dirty="0" smtClean="0">
                <a:solidFill>
                  <a:srgbClr val="64748B"/>
                </a:solidFill>
                <a:latin typeface="微软雅黑" panose="020B0503020204020204" charset="-122"/>
                <a:sym typeface="+mn-ea"/>
              </a:rPr>
              <a:t>可非标定制机型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4768" y="987552"/>
            <a:ext cx="15544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E293B"/>
                </a:solidFill>
                <a:latin typeface="微软雅黑" panose="020B0503020204020204" charset="-122"/>
              </a:rPr>
              <a:t>典型优势</a:t>
            </a:r>
            <a:endParaRPr sz="19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0" name="Oval 19"/>
          <p:cNvSpPr/>
          <p:nvPr>
            <p:custDataLst>
              <p:tags r:id="rId2"/>
            </p:custDataLst>
          </p:nvPr>
        </p:nvSpPr>
        <p:spPr>
          <a:xfrm>
            <a:off x="6153912" y="1572768"/>
            <a:ext cx="310896" cy="310896"/>
          </a:xfrm>
          <a:prstGeom prst="ellipse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>
            <p:custDataLst>
              <p:tags r:id="rId3"/>
            </p:custDataLst>
          </p:nvPr>
        </p:nvSpPr>
        <p:spPr>
          <a:xfrm>
            <a:off x="6153912" y="1636776"/>
            <a:ext cx="310896" cy="822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1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4"/>
            </p:custDataLst>
          </p:nvPr>
        </p:nvSpPr>
        <p:spPr>
          <a:xfrm>
            <a:off x="6601968" y="1536192"/>
            <a:ext cx="10241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1E293B"/>
                </a:solidFill>
                <a:latin typeface="微软雅黑" panose="020B0503020204020204" charset="-122"/>
              </a:rPr>
              <a:t>占地小</a:t>
            </a:r>
            <a:endParaRPr sz="14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5"/>
            </p:custDataLst>
          </p:nvPr>
        </p:nvSpPr>
        <p:spPr>
          <a:xfrm>
            <a:off x="7635240" y="1545336"/>
            <a:ext cx="3429000" cy="20116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桌面级结构，适合空间受限的装配工位。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4" name="Oval 23"/>
          <p:cNvSpPr/>
          <p:nvPr>
            <p:custDataLst>
              <p:tags r:id="rId6"/>
            </p:custDataLst>
          </p:nvPr>
        </p:nvSpPr>
        <p:spPr>
          <a:xfrm>
            <a:off x="6153912" y="2240280"/>
            <a:ext cx="310896" cy="310896"/>
          </a:xfrm>
          <a:prstGeom prst="ellipse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>
            <p:custDataLst>
              <p:tags r:id="rId7"/>
            </p:custDataLst>
          </p:nvPr>
        </p:nvSpPr>
        <p:spPr>
          <a:xfrm>
            <a:off x="6153912" y="2304288"/>
            <a:ext cx="310896" cy="822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2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>
            <p:custDataLst>
              <p:tags r:id="rId8"/>
            </p:custDataLst>
          </p:nvPr>
        </p:nvSpPr>
        <p:spPr>
          <a:xfrm>
            <a:off x="6601968" y="2203704"/>
            <a:ext cx="10241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1E293B"/>
                </a:solidFill>
                <a:latin typeface="微软雅黑" panose="020B0503020204020204" charset="-122"/>
              </a:rPr>
              <a:t>便携灵活</a:t>
            </a:r>
            <a:endParaRPr sz="14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9"/>
            </p:custDataLst>
          </p:nvPr>
        </p:nvSpPr>
        <p:spPr>
          <a:xfrm>
            <a:off x="7635240" y="2212848"/>
            <a:ext cx="3429000" cy="20116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设备移动方便，产线调整或换型时响应更快。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8" name="Oval 27"/>
          <p:cNvSpPr/>
          <p:nvPr>
            <p:custDataLst>
              <p:tags r:id="rId10"/>
            </p:custDataLst>
          </p:nvPr>
        </p:nvSpPr>
        <p:spPr>
          <a:xfrm>
            <a:off x="6153912" y="2907792"/>
            <a:ext cx="310896" cy="310896"/>
          </a:xfrm>
          <a:prstGeom prst="ellipse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>
            <p:custDataLst>
              <p:tags r:id="rId11"/>
            </p:custDataLst>
          </p:nvPr>
        </p:nvSpPr>
        <p:spPr>
          <a:xfrm>
            <a:off x="6153912" y="2971800"/>
            <a:ext cx="310896" cy="822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3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>
            <p:custDataLst>
              <p:tags r:id="rId12"/>
            </p:custDataLst>
          </p:nvPr>
        </p:nvSpPr>
        <p:spPr>
          <a:xfrm>
            <a:off x="6601968" y="2871216"/>
            <a:ext cx="10241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1E293B"/>
                </a:solidFill>
                <a:latin typeface="微软雅黑" panose="020B0503020204020204" charset="-122"/>
              </a:rPr>
              <a:t>投入较低</a:t>
            </a:r>
            <a:endParaRPr sz="14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>
            <p:custDataLst>
              <p:tags r:id="rId13"/>
            </p:custDataLst>
          </p:nvPr>
        </p:nvSpPr>
        <p:spPr>
          <a:xfrm>
            <a:off x="7635240" y="2880360"/>
            <a:ext cx="3429000" cy="20116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适合试产、小批量、多品种生产导入。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2" name="Oval 31"/>
          <p:cNvSpPr/>
          <p:nvPr>
            <p:custDataLst>
              <p:tags r:id="rId14"/>
            </p:custDataLst>
          </p:nvPr>
        </p:nvSpPr>
        <p:spPr>
          <a:xfrm>
            <a:off x="6153912" y="3575304"/>
            <a:ext cx="310896" cy="310896"/>
          </a:xfrm>
          <a:prstGeom prst="ellipse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>
            <p:custDataLst>
              <p:tags r:id="rId15"/>
            </p:custDataLst>
          </p:nvPr>
        </p:nvSpPr>
        <p:spPr>
          <a:xfrm>
            <a:off x="6153912" y="3639312"/>
            <a:ext cx="310896" cy="822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4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>
            <p:custDataLst>
              <p:tags r:id="rId16"/>
            </p:custDataLst>
          </p:nvPr>
        </p:nvSpPr>
        <p:spPr>
          <a:xfrm>
            <a:off x="6601968" y="3538728"/>
            <a:ext cx="10241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1E293B"/>
                </a:solidFill>
                <a:latin typeface="微软雅黑" panose="020B0503020204020204" charset="-122"/>
              </a:rPr>
              <a:t>操作简单</a:t>
            </a:r>
            <a:endParaRPr sz="14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>
            <p:custDataLst>
              <p:tags r:id="rId17"/>
            </p:custDataLst>
          </p:nvPr>
        </p:nvSpPr>
        <p:spPr>
          <a:xfrm>
            <a:off x="7635240" y="3547872"/>
            <a:ext cx="3429000" cy="20116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人工负责上下料，设备保证锁付动作稳定。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6" name="Oval 35"/>
          <p:cNvSpPr/>
          <p:nvPr>
            <p:custDataLst>
              <p:tags r:id="rId18"/>
            </p:custDataLst>
          </p:nvPr>
        </p:nvSpPr>
        <p:spPr>
          <a:xfrm>
            <a:off x="6153912" y="4242816"/>
            <a:ext cx="310896" cy="310896"/>
          </a:xfrm>
          <a:prstGeom prst="ellipse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>
            <p:custDataLst>
              <p:tags r:id="rId19"/>
            </p:custDataLst>
          </p:nvPr>
        </p:nvSpPr>
        <p:spPr>
          <a:xfrm>
            <a:off x="6153912" y="4306824"/>
            <a:ext cx="310896" cy="822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5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>
            <p:custDataLst>
              <p:tags r:id="rId20"/>
            </p:custDataLst>
          </p:nvPr>
        </p:nvSpPr>
        <p:spPr>
          <a:xfrm>
            <a:off x="6601968" y="4206240"/>
            <a:ext cx="10241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1E293B"/>
                </a:solidFill>
                <a:latin typeface="微软雅黑" panose="020B0503020204020204" charset="-122"/>
              </a:rPr>
              <a:t>维护便利</a:t>
            </a:r>
            <a:endParaRPr sz="14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>
            <p:custDataLst>
              <p:tags r:id="rId21"/>
            </p:custDataLst>
          </p:nvPr>
        </p:nvSpPr>
        <p:spPr>
          <a:xfrm>
            <a:off x="7635240" y="4215383"/>
            <a:ext cx="3429000" cy="20116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结构紧凑，调试、点检和保养成本较低。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44768" y="5074920"/>
            <a:ext cx="10058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59E0B"/>
                </a:solidFill>
                <a:latin typeface="微软雅黑" panose="020B0503020204020204" charset="-122"/>
              </a:rPr>
              <a:t>适用场景</a:t>
            </a:r>
            <a:endParaRPr sz="1200" b="1">
              <a:solidFill>
                <a:srgbClr val="F59E0B"/>
              </a:solidFill>
              <a:latin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144895" y="5440680"/>
            <a:ext cx="1234440" cy="780415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09411" y="5980430"/>
            <a:ext cx="1106424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样品试制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443470" y="5440680"/>
            <a:ext cx="1234440" cy="79502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07859" y="5980430"/>
            <a:ext cx="1106424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小批量生产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8741410" y="5440680"/>
            <a:ext cx="1234440" cy="804545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806307" y="5980430"/>
            <a:ext cx="1106424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多品种换型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10039985" y="5440680"/>
            <a:ext cx="1234440" cy="81534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63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104755" y="5980430"/>
            <a:ext cx="1106424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离线工位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pic>
        <p:nvPicPr>
          <p:cNvPr id="50" name="图片 49" descr="tb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1125" y="5467985"/>
            <a:ext cx="584200" cy="584200"/>
          </a:xfrm>
          <a:prstGeom prst="rect">
            <a:avLst/>
          </a:prstGeom>
        </p:spPr>
      </p:pic>
      <p:pic>
        <p:nvPicPr>
          <p:cNvPr id="51" name="图片 50" descr="tb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73670" y="5506085"/>
            <a:ext cx="574675" cy="574675"/>
          </a:xfrm>
          <a:prstGeom prst="rect">
            <a:avLst/>
          </a:prstGeom>
        </p:spPr>
      </p:pic>
      <p:pic>
        <p:nvPicPr>
          <p:cNvPr id="52" name="图片 51" descr="tb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52560" y="5459730"/>
            <a:ext cx="565785" cy="565785"/>
          </a:xfrm>
          <a:prstGeom prst="rect">
            <a:avLst/>
          </a:prstGeom>
        </p:spPr>
      </p:pic>
      <p:pic>
        <p:nvPicPr>
          <p:cNvPr id="53" name="图片 52" descr="tb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387965" y="5479415"/>
            <a:ext cx="499745" cy="499745"/>
          </a:xfrm>
          <a:prstGeom prst="rect">
            <a:avLst/>
          </a:prstGeom>
        </p:spPr>
      </p:pic>
      <p:pic>
        <p:nvPicPr>
          <p:cNvPr id="2" name="图片 1" descr="image_1772503058681_0"/>
          <p:cNvPicPr>
            <a:picLocks noChangeAspect="1"/>
          </p:cNvPicPr>
          <p:nvPr/>
        </p:nvPicPr>
        <p:blipFill>
          <a:blip r:embed="rId26"/>
          <a:srcRect l="3575" t="14741" r="2195" b="13870"/>
          <a:stretch>
            <a:fillRect/>
          </a:stretch>
        </p:blipFill>
        <p:spPr>
          <a:xfrm>
            <a:off x="417195" y="2827020"/>
            <a:ext cx="2279015" cy="2574290"/>
          </a:xfrm>
          <a:prstGeom prst="rect">
            <a:avLst/>
          </a:prstGeom>
        </p:spPr>
      </p:pic>
      <p:pic>
        <p:nvPicPr>
          <p:cNvPr id="6" name="图片 5" descr="image_1772503972864_0"/>
          <p:cNvPicPr>
            <a:picLocks noChangeAspect="1"/>
          </p:cNvPicPr>
          <p:nvPr/>
        </p:nvPicPr>
        <p:blipFill>
          <a:blip r:embed="rId27"/>
          <a:srcRect t="22204" b="21806"/>
          <a:stretch>
            <a:fillRect/>
          </a:stretch>
        </p:blipFill>
        <p:spPr>
          <a:xfrm>
            <a:off x="3114040" y="3047365"/>
            <a:ext cx="2820035" cy="2353945"/>
          </a:xfrm>
          <a:prstGeom prst="rect">
            <a:avLst/>
          </a:prstGeom>
        </p:spPr>
      </p:pic>
      <p:pic>
        <p:nvPicPr>
          <p:cNvPr id="13" name="图片 12" descr="logo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圆角矩形 2"/>
          <p:cNvSpPr/>
          <p:nvPr/>
        </p:nvSpPr>
        <p:spPr>
          <a:xfrm>
            <a:off x="481330" y="1594485"/>
            <a:ext cx="5443855" cy="396303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pic>
        <p:nvPicPr>
          <p:cNvPr id="5" name="图片 4" descr="zaix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510" y="2451735"/>
            <a:ext cx="3317240" cy="2249170"/>
          </a:xfrm>
          <a:prstGeom prst="rect">
            <a:avLst/>
          </a:prstGeom>
        </p:spPr>
      </p:pic>
      <p:pic>
        <p:nvPicPr>
          <p:cNvPr id="6" name="图片 5" descr="zxspx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610" y="2451735"/>
            <a:ext cx="3375660" cy="251079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6258560" y="1594485"/>
            <a:ext cx="5443855" cy="396303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pic>
        <p:nvPicPr>
          <p:cNvPr id="9" name="图片 8" descr="目标瞄准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185" y="2406015"/>
            <a:ext cx="308610" cy="308610"/>
          </a:xfrm>
          <a:prstGeom prst="rect">
            <a:avLst/>
          </a:prstGeom>
        </p:spPr>
      </p:pic>
      <p:pic>
        <p:nvPicPr>
          <p:cNvPr id="10" name="图片 9" descr="安全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500" y="3329305"/>
            <a:ext cx="385445" cy="385445"/>
          </a:xfrm>
          <a:prstGeom prst="rect">
            <a:avLst/>
          </a:prstGeom>
        </p:spPr>
      </p:pic>
      <p:pic>
        <p:nvPicPr>
          <p:cNvPr id="11" name="图片 10" descr="图片排列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185" y="4330065"/>
            <a:ext cx="337185" cy="3371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85520" y="235648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高精度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精度控制系统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确保产品一致性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88695" y="320103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高兼容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模块化设计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适配多种产品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82345" y="420433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更可靠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稳定运行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降低维护成本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 14" descr="电脑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50425" y="2451735"/>
            <a:ext cx="334645" cy="334645"/>
          </a:xfrm>
          <a:prstGeom prst="rect">
            <a:avLst/>
          </a:prstGeom>
        </p:spPr>
      </p:pic>
      <p:pic>
        <p:nvPicPr>
          <p:cNvPr id="16" name="图片 15" descr="目标瞄准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50425" y="3385185"/>
            <a:ext cx="346075" cy="346075"/>
          </a:xfrm>
          <a:prstGeom prst="rect">
            <a:avLst/>
          </a:prstGeom>
        </p:spPr>
      </p:pic>
      <p:pic>
        <p:nvPicPr>
          <p:cNvPr id="17" name="图片 16" descr="盾牌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61855" y="4330065"/>
            <a:ext cx="334645" cy="33464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0182225" y="235648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高效率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在线式作业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提升生产效率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185400" y="320103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高精度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精确定位与检测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保证产品品质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179050" y="4204335"/>
            <a:ext cx="3311525" cy="641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智能化</a:t>
            </a:r>
            <a:endParaRPr lang="zh-CN" altLang="en-US" sz="120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数据可视化管理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实时监控预警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6895" y="7092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高效、精准、稳定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42620" y="1077595"/>
            <a:ext cx="45720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822960" y="1715135"/>
            <a:ext cx="4760595" cy="368300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柔性式：机械手上下料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自动锁螺丝组合方式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574155" y="1715135"/>
            <a:ext cx="4817745" cy="368300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在线式：通过流线过站工作方式完成锁螺丝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全自动锁螺丝机介绍</a:t>
            </a:r>
            <a:endParaRPr lang="zh-CN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928370" y="5915025"/>
            <a:ext cx="7987030" cy="6143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以上机型根据客户需求，接受非标定制，满足客户需求</a:t>
            </a:r>
            <a:endParaRPr lang="zh-CN" altLang="en-US" dirty="0"/>
          </a:p>
        </p:txBody>
      </p:sp>
      <p:pic>
        <p:nvPicPr>
          <p:cNvPr id="21" name="图片 20" descr="logo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TextBox 6"/>
          <p:cNvSpPr txBox="1"/>
          <p:nvPr/>
        </p:nvSpPr>
        <p:spPr>
          <a:xfrm>
            <a:off x="834390" y="1038225"/>
            <a:ext cx="6264910" cy="5530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柔性配合 / 在线式锁螺丝设备</a:t>
            </a:r>
            <a:endParaRPr sz="30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865632" y="1591564"/>
            <a:ext cx="5715000" cy="245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面向连续化产线：自动取料、放料、定位、锁付和检测，中途无需人工干预。</a:t>
            </a:r>
            <a:endParaRPr sz="10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56497" y="1097280"/>
            <a:ext cx="1261872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关键优势</a:t>
            </a:r>
            <a:endParaRPr sz="18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57335" y="1456055"/>
            <a:ext cx="222885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39"/>
          <p:cNvSpPr/>
          <p:nvPr/>
        </p:nvSpPr>
        <p:spPr>
          <a:xfrm>
            <a:off x="9308592" y="1743837"/>
            <a:ext cx="2331720" cy="804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85655" y="1804670"/>
            <a:ext cx="117729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2563EB"/>
                </a:solidFill>
                <a:latin typeface="微软雅黑" panose="020B0503020204020204" charset="-122"/>
              </a:rPr>
              <a:t>无人干预</a:t>
            </a:r>
            <a:endParaRPr b="1">
              <a:solidFill>
                <a:srgbClr val="2563EB"/>
              </a:solidFill>
              <a:latin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726422" y="2140203"/>
            <a:ext cx="1792224" cy="128016"/>
          </a:xfrm>
          <a:prstGeom prst="rect">
            <a:avLst/>
          </a:prstGeom>
          <a:noFill/>
        </p:spPr>
        <p:txBody>
          <a:bodyPr wrap="square" anchor="t">
            <a:normAutofit fontScale="25000" lnSpcReduction="20000"/>
          </a:bodyPr>
          <a:lstStyle/>
          <a:p>
            <a:pPr algn="l"/>
            <a:r>
              <a:rPr sz="3600" b="0">
                <a:solidFill>
                  <a:srgbClr val="64748B"/>
                </a:solidFill>
                <a:latin typeface="微软雅黑" panose="020B0503020204020204" charset="-122"/>
              </a:rPr>
              <a:t>取放料与锁付过程自动完成</a:t>
            </a:r>
            <a:endParaRPr sz="36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9308592" y="2694813"/>
            <a:ext cx="2331720" cy="804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685655" y="2755900"/>
            <a:ext cx="117729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2563EB"/>
                </a:solidFill>
                <a:latin typeface="微软雅黑" panose="020B0503020204020204" charset="-122"/>
              </a:rPr>
              <a:t>节拍稳定</a:t>
            </a:r>
            <a:endParaRPr b="1">
              <a:solidFill>
                <a:srgbClr val="2563EB"/>
              </a:solidFill>
              <a:latin typeface="微软雅黑" panose="020B050302020402020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26422" y="3091180"/>
            <a:ext cx="1792224" cy="128016"/>
          </a:xfrm>
          <a:prstGeom prst="rect">
            <a:avLst/>
          </a:prstGeom>
          <a:noFill/>
        </p:spPr>
        <p:txBody>
          <a:bodyPr wrap="square" anchor="t">
            <a:normAutofit fontScale="25000" lnSpcReduction="20000"/>
          </a:bodyPr>
          <a:lstStyle/>
          <a:p>
            <a:pPr algn="l"/>
            <a:r>
              <a:rPr sz="3600" b="0">
                <a:solidFill>
                  <a:srgbClr val="64748B"/>
                </a:solidFill>
                <a:latin typeface="微软雅黑" panose="020B0503020204020204" charset="-122"/>
              </a:rPr>
              <a:t>连续生产，降低人为波动</a:t>
            </a:r>
            <a:endParaRPr sz="36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9308592" y="3645789"/>
            <a:ext cx="2331720" cy="804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685655" y="3706495"/>
            <a:ext cx="117729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2563EB"/>
                </a:solidFill>
                <a:latin typeface="微软雅黑" panose="020B0503020204020204" charset="-122"/>
              </a:rPr>
              <a:t>柔性集成</a:t>
            </a:r>
            <a:endParaRPr b="1">
              <a:solidFill>
                <a:srgbClr val="2563EB"/>
              </a:solidFill>
              <a:latin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726295" y="4021455"/>
            <a:ext cx="2179955" cy="195580"/>
          </a:xfrm>
          <a:prstGeom prst="rect">
            <a:avLst/>
          </a:prstGeom>
          <a:noFill/>
        </p:spPr>
        <p:txBody>
          <a:bodyPr wrap="square" anchor="t">
            <a:normAutofit fontScale="25000" lnSpcReduction="20000"/>
          </a:bodyPr>
          <a:lstStyle/>
          <a:p>
            <a:pPr algn="l"/>
            <a:r>
              <a:rPr sz="3600" b="0">
                <a:solidFill>
                  <a:srgbClr val="64748B"/>
                </a:solidFill>
                <a:latin typeface="微软雅黑" panose="020B0503020204020204" charset="-122"/>
              </a:rPr>
              <a:t>可对接输送线、治具、机</a:t>
            </a:r>
            <a:endParaRPr sz="3600" b="0">
              <a:solidFill>
                <a:srgbClr val="64748B"/>
              </a:solidFill>
              <a:latin typeface="微软雅黑" panose="020B0503020204020204" charset="-122"/>
            </a:endParaRPr>
          </a:p>
          <a:p>
            <a:pPr algn="l"/>
            <a:r>
              <a:rPr sz="3600" b="0">
                <a:solidFill>
                  <a:srgbClr val="64748B"/>
                </a:solidFill>
                <a:latin typeface="微软雅黑" panose="020B0503020204020204" charset="-122"/>
              </a:rPr>
              <a:t>械手、视觉</a:t>
            </a:r>
            <a:endParaRPr sz="36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9308592" y="4596765"/>
            <a:ext cx="2331720" cy="8046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685655" y="4657725"/>
            <a:ext cx="117729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2563EB"/>
                </a:solidFill>
                <a:latin typeface="微软雅黑" panose="020B0503020204020204" charset="-122"/>
              </a:rPr>
              <a:t>质量可控</a:t>
            </a:r>
            <a:endParaRPr b="1">
              <a:solidFill>
                <a:srgbClr val="2563EB"/>
              </a:solidFill>
              <a:latin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26422" y="4993132"/>
            <a:ext cx="1792224" cy="128016"/>
          </a:xfrm>
          <a:prstGeom prst="rect">
            <a:avLst/>
          </a:prstGeom>
          <a:noFill/>
        </p:spPr>
        <p:txBody>
          <a:bodyPr wrap="square" anchor="t">
            <a:normAutofit fontScale="25000" lnSpcReduction="20000"/>
          </a:bodyPr>
          <a:lstStyle/>
          <a:p>
            <a:pPr algn="l"/>
            <a:r>
              <a:rPr sz="3600" b="0">
                <a:solidFill>
                  <a:srgbClr val="64748B"/>
                </a:solidFill>
                <a:latin typeface="微软雅黑" panose="020B0503020204020204" charset="-122"/>
              </a:rPr>
              <a:t>支持检测、过程监控与数据追溯</a:t>
            </a:r>
            <a:endParaRPr sz="36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05" y="2429510"/>
            <a:ext cx="7570470" cy="19958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395" y="4767580"/>
            <a:ext cx="7561580" cy="863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395" y="6005195"/>
            <a:ext cx="7569200" cy="473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锁螺丝设备作业流程</a:t>
            </a:r>
            <a:endParaRPr lang="zh-CN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93190" y="64960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gradFill>
                  <a:gsLst>
                    <a:gs pos="51300">
                      <a:srgbClr val="32B0EA"/>
                    </a:gs>
                    <a:gs pos="0">
                      <a:srgbClr val="005F9F"/>
                    </a:gs>
                    <a:gs pos="100000">
                      <a:srgbClr val="ADDCE1"/>
                    </a:gs>
                  </a:gsLst>
                  <a:lin ang="5400000" scaled="1"/>
                </a:gradFill>
              </a:rPr>
              <a:t>02</a:t>
            </a:r>
            <a:endParaRPr lang="en-US" altLang="zh-CN" sz="4000">
              <a:gradFill>
                <a:gsLst>
                  <a:gs pos="51300">
                    <a:srgbClr val="32B0EA"/>
                  </a:gs>
                  <a:gs pos="0">
                    <a:srgbClr val="005F9F"/>
                  </a:gs>
                  <a:gs pos="100000">
                    <a:srgbClr val="ADDCE1"/>
                  </a:gs>
                </a:gsLst>
                <a:lin ang="5400000" scaled="1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3190" y="142811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主要功能说明</a:t>
            </a:r>
            <a:endParaRPr lang="zh-CN" altLang="en-US" sz="3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21460" y="2073275"/>
            <a:ext cx="42164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014855" y="2072005"/>
            <a:ext cx="24765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8" name="Rounded Rectangle 7"/>
          <p:cNvSpPr/>
          <p:nvPr>
            <p:custDataLst>
              <p:tags r:id="rId2"/>
            </p:custDataLst>
          </p:nvPr>
        </p:nvSpPr>
        <p:spPr>
          <a:xfrm>
            <a:off x="5029835" y="2203450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5038725" y="232537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01</a:t>
            </a:r>
            <a:endParaRPr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5527675" y="2332355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</a:rPr>
              <a:t>运</a:t>
            </a:r>
            <a:r>
              <a:rPr sz="9600" b="1">
                <a:solidFill>
                  <a:srgbClr val="FFFFFF"/>
                </a:solidFill>
                <a:latin typeface="微软雅黑" panose="020B0503020204020204" charset="-122"/>
              </a:rPr>
              <a:t>控模组</a:t>
            </a:r>
            <a:endParaRPr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7" name="Rounded Rectangle 7"/>
          <p:cNvSpPr/>
          <p:nvPr>
            <p:custDataLst>
              <p:tags r:id="rId5"/>
            </p:custDataLst>
          </p:nvPr>
        </p:nvSpPr>
        <p:spPr>
          <a:xfrm>
            <a:off x="7818755" y="2203450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8"/>
          <p:cNvSpPr txBox="1"/>
          <p:nvPr>
            <p:custDataLst>
              <p:tags r:id="rId6"/>
            </p:custDataLst>
          </p:nvPr>
        </p:nvSpPr>
        <p:spPr>
          <a:xfrm>
            <a:off x="7808595" y="232537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2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33" name="TextBox 9"/>
          <p:cNvSpPr txBox="1"/>
          <p:nvPr>
            <p:custDataLst>
              <p:tags r:id="rId7"/>
            </p:custDataLst>
          </p:nvPr>
        </p:nvSpPr>
        <p:spPr>
          <a:xfrm>
            <a:off x="8297545" y="2332355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</a:rPr>
              <a:t>锁付枪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4" name="Rounded Rectangle 7"/>
          <p:cNvSpPr/>
          <p:nvPr>
            <p:custDataLst>
              <p:tags r:id="rId8"/>
            </p:custDataLst>
          </p:nvPr>
        </p:nvSpPr>
        <p:spPr>
          <a:xfrm>
            <a:off x="5029835" y="3167380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8"/>
          <p:cNvSpPr txBox="1"/>
          <p:nvPr>
            <p:custDataLst>
              <p:tags r:id="rId9"/>
            </p:custDataLst>
          </p:nvPr>
        </p:nvSpPr>
        <p:spPr>
          <a:xfrm>
            <a:off x="5038725" y="328930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3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36" name="TextBox 9"/>
          <p:cNvSpPr txBox="1"/>
          <p:nvPr>
            <p:custDataLst>
              <p:tags r:id="rId10"/>
            </p:custDataLst>
          </p:nvPr>
        </p:nvSpPr>
        <p:spPr>
          <a:xfrm>
            <a:off x="5527675" y="3296285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sz="9600" b="1">
                <a:solidFill>
                  <a:srgbClr val="FFFFFF"/>
                </a:solidFill>
                <a:latin typeface="微软雅黑" panose="020B0503020204020204" charset="-122"/>
                <a:sym typeface="+mn-ea"/>
              </a:rPr>
              <a:t>锁付模组</a:t>
            </a:r>
            <a:endParaRPr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7" name="Rounded Rectangle 7"/>
          <p:cNvSpPr/>
          <p:nvPr>
            <p:custDataLst>
              <p:tags r:id="rId11"/>
            </p:custDataLst>
          </p:nvPr>
        </p:nvSpPr>
        <p:spPr>
          <a:xfrm>
            <a:off x="7818755" y="3167380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8"/>
          <p:cNvSpPr txBox="1"/>
          <p:nvPr>
            <p:custDataLst>
              <p:tags r:id="rId12"/>
            </p:custDataLst>
          </p:nvPr>
        </p:nvSpPr>
        <p:spPr>
          <a:xfrm>
            <a:off x="7808595" y="328930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4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39" name="TextBox 9"/>
          <p:cNvSpPr txBox="1"/>
          <p:nvPr>
            <p:custDataLst>
              <p:tags r:id="rId13"/>
            </p:custDataLst>
          </p:nvPr>
        </p:nvSpPr>
        <p:spPr>
          <a:xfrm>
            <a:off x="8297545" y="3296285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sz="9600" b="1">
                <a:solidFill>
                  <a:srgbClr val="FFFFFF"/>
                </a:solidFill>
                <a:latin typeface="微软雅黑" panose="020B0503020204020204" charset="-122"/>
                <a:sym typeface="+mn-ea"/>
              </a:rPr>
              <a:t>供料系统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0" name="Rounded Rectangle 7"/>
          <p:cNvSpPr/>
          <p:nvPr>
            <p:custDataLst>
              <p:tags r:id="rId14"/>
            </p:custDataLst>
          </p:nvPr>
        </p:nvSpPr>
        <p:spPr>
          <a:xfrm>
            <a:off x="5029835" y="4139565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8"/>
          <p:cNvSpPr txBox="1"/>
          <p:nvPr>
            <p:custDataLst>
              <p:tags r:id="rId15"/>
            </p:custDataLst>
          </p:nvPr>
        </p:nvSpPr>
        <p:spPr>
          <a:xfrm>
            <a:off x="5038725" y="4261485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5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42" name="TextBox 9"/>
          <p:cNvSpPr txBox="1"/>
          <p:nvPr>
            <p:custDataLst>
              <p:tags r:id="rId16"/>
            </p:custDataLst>
          </p:nvPr>
        </p:nvSpPr>
        <p:spPr>
          <a:xfrm>
            <a:off x="5527675" y="4268470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</a:rPr>
              <a:t>批头清洁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3" name="Rounded Rectangle 7"/>
          <p:cNvSpPr/>
          <p:nvPr>
            <p:custDataLst>
              <p:tags r:id="rId17"/>
            </p:custDataLst>
          </p:nvPr>
        </p:nvSpPr>
        <p:spPr>
          <a:xfrm>
            <a:off x="7818755" y="4139565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8"/>
          <p:cNvSpPr txBox="1"/>
          <p:nvPr>
            <p:custDataLst>
              <p:tags r:id="rId18"/>
            </p:custDataLst>
          </p:nvPr>
        </p:nvSpPr>
        <p:spPr>
          <a:xfrm>
            <a:off x="7808595" y="4261485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6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45" name="TextBox 9"/>
          <p:cNvSpPr txBox="1"/>
          <p:nvPr>
            <p:custDataLst>
              <p:tags r:id="rId19"/>
            </p:custDataLst>
          </p:nvPr>
        </p:nvSpPr>
        <p:spPr>
          <a:xfrm>
            <a:off x="8297545" y="4268470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</a:rPr>
              <a:t>上位机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6" name="Rounded Rectangle 7"/>
          <p:cNvSpPr/>
          <p:nvPr>
            <p:custDataLst>
              <p:tags r:id="rId20"/>
            </p:custDataLst>
          </p:nvPr>
        </p:nvSpPr>
        <p:spPr>
          <a:xfrm>
            <a:off x="5029835" y="5103495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8"/>
          <p:cNvSpPr txBox="1"/>
          <p:nvPr>
            <p:custDataLst>
              <p:tags r:id="rId21"/>
            </p:custDataLst>
          </p:nvPr>
        </p:nvSpPr>
        <p:spPr>
          <a:xfrm>
            <a:off x="5038725" y="5225415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7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48" name="TextBox 9"/>
          <p:cNvSpPr txBox="1"/>
          <p:nvPr>
            <p:custDataLst>
              <p:tags r:id="rId22"/>
            </p:custDataLst>
          </p:nvPr>
        </p:nvSpPr>
        <p:spPr>
          <a:xfrm>
            <a:off x="5527675" y="5232400"/>
            <a:ext cx="15360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  <a:sym typeface="+mn-ea"/>
              </a:rPr>
              <a:t>视觉模块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  <a:sym typeface="+mn-ea"/>
            </a:endParaRPr>
          </a:p>
        </p:txBody>
      </p:sp>
      <p:sp>
        <p:nvSpPr>
          <p:cNvPr id="49" name="Rounded Rectangle 7"/>
          <p:cNvSpPr/>
          <p:nvPr>
            <p:custDataLst>
              <p:tags r:id="rId23"/>
            </p:custDataLst>
          </p:nvPr>
        </p:nvSpPr>
        <p:spPr>
          <a:xfrm>
            <a:off x="7818755" y="5103495"/>
            <a:ext cx="2395728" cy="603504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8"/>
          <p:cNvSpPr txBox="1"/>
          <p:nvPr>
            <p:custDataLst>
              <p:tags r:id="rId24"/>
            </p:custDataLst>
          </p:nvPr>
        </p:nvSpPr>
        <p:spPr>
          <a:xfrm>
            <a:off x="7808595" y="5225415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8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51" name="TextBox 9"/>
          <p:cNvSpPr txBox="1"/>
          <p:nvPr>
            <p:custDataLst>
              <p:tags r:id="rId25"/>
            </p:custDataLst>
          </p:nvPr>
        </p:nvSpPr>
        <p:spPr>
          <a:xfrm>
            <a:off x="8228965" y="5247005"/>
            <a:ext cx="2242820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sz="9600" b="1">
                <a:solidFill>
                  <a:srgbClr val="FFFFFF"/>
                </a:solidFill>
                <a:latin typeface="微软雅黑" panose="020B0503020204020204" charset="-122"/>
                <a:sym typeface="+mn-ea"/>
              </a:rPr>
              <a:t>螺丝识别检测</a:t>
            </a:r>
            <a:endParaRPr lang="zh-CN" sz="9600" b="1">
              <a:solidFill>
                <a:srgbClr val="FFFFFF"/>
              </a:solidFill>
              <a:latin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" name="TextBox 8"/>
          <p:cNvSpPr txBox="1"/>
          <p:nvPr/>
        </p:nvSpPr>
        <p:spPr>
          <a:xfrm>
            <a:off x="393827" y="712089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以锁付主流程为中心，外围模块共同支撑自动化、品质控制和数据追溯。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3700" y="251460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主要功能架构</a:t>
            </a:r>
            <a:endParaRPr lang="zh-CN" altLang="en-US"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zhongwenjiegoutu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695"/>
            <a:ext cx="12096750" cy="6858000"/>
          </a:xfrm>
          <a:prstGeom prst="rect">
            <a:avLst/>
          </a:prstGeom>
        </p:spPr>
      </p:pic>
      <p:pic>
        <p:nvPicPr>
          <p:cNvPr id="10" name="图片 9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 descr="ykmz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90" y="1159510"/>
            <a:ext cx="3548380" cy="3136265"/>
          </a:xfrm>
          <a:prstGeom prst="rect">
            <a:avLst/>
          </a:prstGeom>
        </p:spPr>
      </p:pic>
      <p:pic>
        <p:nvPicPr>
          <p:cNvPr id="4" name="图片 3" descr="ykmz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0" y="1061720"/>
            <a:ext cx="3275965" cy="3136265"/>
          </a:xfrm>
          <a:prstGeom prst="rect">
            <a:avLst/>
          </a:prstGeom>
        </p:spPr>
      </p:pic>
      <p:pic>
        <p:nvPicPr>
          <p:cNvPr id="5" name="图片 4" descr="ymmz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765" y="1159510"/>
            <a:ext cx="3117215" cy="313626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25805" y="4581652"/>
            <a:ext cx="3474720" cy="20299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54405" y="4837684"/>
            <a:ext cx="73152" cy="475488"/>
          </a:xfrm>
          <a:prstGeom prst="rect">
            <a:avLst/>
          </a:prstGeom>
          <a:solidFill>
            <a:srgbClr val="0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64717" y="4801108"/>
            <a:ext cx="281635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B2249"/>
                </a:solidFill>
                <a:latin typeface="微软雅黑" panose="020B0503020204020204" charset="-122"/>
              </a:rPr>
              <a:t>模块作用</a:t>
            </a:r>
            <a:endParaRPr sz="160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2835" y="5302885"/>
            <a:ext cx="2899410" cy="35750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控制 X/Y/Z/R 等运动轴，实现定位、移载、</a:t>
            </a:r>
            <a:r>
              <a:rPr lang="en-US" sz="1100" b="0">
                <a:solidFill>
                  <a:srgbClr val="4E5E76"/>
                </a:solidFill>
                <a:latin typeface="微软雅黑" panose="020B0503020204020204" charset="-122"/>
              </a:rPr>
              <a:t>       </a:t>
            </a:r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下压与回零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4988" y="5660644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协调取料、供料、锁付、检测等工序动作节拍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4988" y="5989828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0000"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支持点位配方、速度/加速度、软限位与原点管理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4988" y="6319012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与锁付枪、视觉、传感器和安全 IO 联动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474845" y="4581652"/>
            <a:ext cx="3474720" cy="20299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703445" y="4837684"/>
            <a:ext cx="73152" cy="475488"/>
          </a:xfrm>
          <a:prstGeom prst="rect">
            <a:avLst/>
          </a:prstGeom>
          <a:solidFill>
            <a:srgbClr val="156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13757" y="4801108"/>
            <a:ext cx="281635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>
                <a:solidFill>
                  <a:srgbClr val="0B2249"/>
                </a:solidFill>
                <a:latin typeface="微软雅黑" panose="020B0503020204020204" charset="-122"/>
              </a:rPr>
              <a:t>核心优势</a:t>
            </a:r>
            <a:endParaRPr sz="160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4029" y="5331460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0000"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精度：闭环控制与点位补偿提升重复定位一致性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04029" y="5660644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速度：轨迹优化减少空走，缩短单颗锁付节拍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4029" y="5989828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稳定：异常互锁和限位保护降低误动作风险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4029" y="6319012"/>
            <a:ext cx="2907791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sz="1100" b="0">
                <a:solidFill>
                  <a:srgbClr val="4E5E76"/>
                </a:solidFill>
                <a:latin typeface="微软雅黑" panose="020B0503020204020204" charset="-122"/>
              </a:rPr>
              <a:t>• 换型：配方化点位管理，产品切换更快</a:t>
            </a:r>
            <a:endParaRPr sz="11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57" y="677799"/>
            <a:ext cx="74066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4E5E76"/>
                </a:solidFill>
                <a:latin typeface="微软雅黑" panose="020B0503020204020204" charset="-122"/>
              </a:rPr>
              <a:t>负责多轴运动、轨迹规划、节拍协同与IO联动，是保证整机精度、速度和稳定性的核心控制层。</a:t>
            </a:r>
            <a:endParaRPr sz="14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0375" y="22923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sz="1600" b="1">
                <a:solidFill>
                  <a:srgbClr val="0B224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运控模组</a:t>
            </a:r>
            <a:endParaRPr lang="zh-CN" altLang="en-US" sz="1600" b="1">
              <a:solidFill>
                <a:srgbClr val="0B224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70" y="1339215"/>
            <a:ext cx="1228725" cy="24911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265" y="1351915"/>
            <a:ext cx="994410" cy="2632075"/>
          </a:xfrm>
          <a:prstGeom prst="rect">
            <a:avLst/>
          </a:prstGeom>
        </p:spPr>
      </p:pic>
      <p:sp>
        <p:nvSpPr>
          <p:cNvPr id="10" name="Rounded Rectangle 9"/>
          <p:cNvSpPr/>
          <p:nvPr>
            <p:custDataLst>
              <p:tags r:id="rId4"/>
            </p:custDataLst>
          </p:nvPr>
        </p:nvSpPr>
        <p:spPr>
          <a:xfrm>
            <a:off x="460375" y="4659630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>
            <p:custDataLst>
              <p:tags r:id="rId5"/>
            </p:custDataLst>
          </p:nvPr>
        </p:nvSpPr>
        <p:spPr>
          <a:xfrm>
            <a:off x="661543" y="4824222"/>
            <a:ext cx="411480" cy="411480"/>
          </a:xfrm>
          <a:prstGeom prst="ellipse">
            <a:avLst/>
          </a:prstGeom>
          <a:solidFill>
            <a:srgbClr val="0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>
            <p:custDataLst>
              <p:tags r:id="rId6"/>
            </p:custDataLst>
          </p:nvPr>
        </p:nvSpPr>
        <p:spPr>
          <a:xfrm>
            <a:off x="661543" y="4961382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1210182" y="4842510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扭力控制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8"/>
            </p:custDataLst>
          </p:nvPr>
        </p:nvSpPr>
        <p:spPr>
          <a:xfrm>
            <a:off x="1210182" y="5003038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按工艺窗口控制锁付扭矩，降低过锁、欠锁、滑牙风险。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>
            <p:custDataLst>
              <p:tags r:id="rId9"/>
            </p:custDataLst>
          </p:nvPr>
        </p:nvSpPr>
        <p:spPr>
          <a:xfrm>
            <a:off x="3569335" y="4659630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>
            <p:custDataLst>
              <p:tags r:id="rId10"/>
            </p:custDataLst>
          </p:nvPr>
        </p:nvSpPr>
        <p:spPr>
          <a:xfrm>
            <a:off x="3770503" y="4824222"/>
            <a:ext cx="411480" cy="411480"/>
          </a:xfrm>
          <a:prstGeom prst="ellipse">
            <a:avLst/>
          </a:prstGeom>
          <a:solidFill>
            <a:srgbClr val="156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>
            <p:custDataLst>
              <p:tags r:id="rId11"/>
            </p:custDataLst>
          </p:nvPr>
        </p:nvSpPr>
        <p:spPr>
          <a:xfrm>
            <a:off x="3770503" y="4961382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12"/>
            </p:custDataLst>
          </p:nvPr>
        </p:nvSpPr>
        <p:spPr>
          <a:xfrm>
            <a:off x="4319143" y="4842510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角度控制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3"/>
            </p:custDataLst>
          </p:nvPr>
        </p:nvSpPr>
        <p:spPr>
          <a:xfrm>
            <a:off x="4319143" y="5003038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记录旋转角度与锁付过程，辅助判断到位、浮锁等异常。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>
            <p:custDataLst>
              <p:tags r:id="rId14"/>
            </p:custDataLst>
          </p:nvPr>
        </p:nvSpPr>
        <p:spPr>
          <a:xfrm>
            <a:off x="460375" y="5376672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>
            <p:custDataLst>
              <p:tags r:id="rId15"/>
            </p:custDataLst>
          </p:nvPr>
        </p:nvSpPr>
        <p:spPr>
          <a:xfrm>
            <a:off x="661543" y="5541264"/>
            <a:ext cx="411480" cy="411480"/>
          </a:xfrm>
          <a:prstGeom prst="ellipse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>
            <p:custDataLst>
              <p:tags r:id="rId16"/>
            </p:custDataLst>
          </p:nvPr>
        </p:nvSpPr>
        <p:spPr>
          <a:xfrm>
            <a:off x="661543" y="5678424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03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17"/>
            </p:custDataLst>
          </p:nvPr>
        </p:nvSpPr>
        <p:spPr>
          <a:xfrm>
            <a:off x="1210182" y="5559552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曲线采集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>
            <p:custDataLst>
              <p:tags r:id="rId18"/>
            </p:custDataLst>
          </p:nvPr>
        </p:nvSpPr>
        <p:spPr>
          <a:xfrm>
            <a:off x="1210182" y="5720080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采集扭力/角度/时间曲线，实现每颗螺丝过程追溯。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>
            <p:custDataLst>
              <p:tags r:id="rId19"/>
            </p:custDataLst>
          </p:nvPr>
        </p:nvSpPr>
        <p:spPr>
          <a:xfrm>
            <a:off x="3569335" y="5376672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>
            <p:custDataLst>
              <p:tags r:id="rId20"/>
            </p:custDataLst>
          </p:nvPr>
        </p:nvSpPr>
        <p:spPr>
          <a:xfrm>
            <a:off x="3770503" y="5541264"/>
            <a:ext cx="411480" cy="4114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>
            <p:custDataLst>
              <p:tags r:id="rId21"/>
            </p:custDataLst>
          </p:nvPr>
        </p:nvSpPr>
        <p:spPr>
          <a:xfrm>
            <a:off x="3770503" y="5678424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04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>
            <p:custDataLst>
              <p:tags r:id="rId22"/>
            </p:custDataLst>
          </p:nvPr>
        </p:nvSpPr>
        <p:spPr>
          <a:xfrm>
            <a:off x="4319143" y="5559552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过程管控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>
            <p:custDataLst>
              <p:tags r:id="rId23"/>
            </p:custDataLst>
          </p:nvPr>
        </p:nvSpPr>
        <p:spPr>
          <a:xfrm>
            <a:off x="4319143" y="5720080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支持OK/NG判定、异常报警、权限与配方参数管理。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>
            <p:custDataLst>
              <p:tags r:id="rId24"/>
            </p:custDataLst>
          </p:nvPr>
        </p:nvSpPr>
        <p:spPr>
          <a:xfrm>
            <a:off x="460375" y="6103239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>
            <p:custDataLst>
              <p:tags r:id="rId25"/>
            </p:custDataLst>
          </p:nvPr>
        </p:nvSpPr>
        <p:spPr>
          <a:xfrm>
            <a:off x="661543" y="6267831"/>
            <a:ext cx="411480" cy="41148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>
            <p:custDataLst>
              <p:tags r:id="rId26"/>
            </p:custDataLst>
          </p:nvPr>
        </p:nvSpPr>
        <p:spPr>
          <a:xfrm>
            <a:off x="661543" y="6404991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05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>
            <p:custDataLst>
              <p:tags r:id="rId27"/>
            </p:custDataLst>
          </p:nvPr>
        </p:nvSpPr>
        <p:spPr>
          <a:xfrm>
            <a:off x="1210182" y="6286119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精度稳定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>
            <p:custDataLst>
              <p:tags r:id="rId28"/>
            </p:custDataLst>
          </p:nvPr>
        </p:nvSpPr>
        <p:spPr>
          <a:xfrm>
            <a:off x="1210182" y="6446647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闭环控制提升重复一致性，保障批量生产锁付质量。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>
            <p:custDataLst>
              <p:tags r:id="rId29"/>
            </p:custDataLst>
          </p:nvPr>
        </p:nvSpPr>
        <p:spPr>
          <a:xfrm>
            <a:off x="3569335" y="6103239"/>
            <a:ext cx="278892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>
            <p:custDataLst>
              <p:tags r:id="rId30"/>
            </p:custDataLst>
          </p:nvPr>
        </p:nvSpPr>
        <p:spPr>
          <a:xfrm>
            <a:off x="3770503" y="6267831"/>
            <a:ext cx="411480" cy="411480"/>
          </a:xfrm>
          <a:prstGeom prst="ellipse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>
            <p:custDataLst>
              <p:tags r:id="rId31"/>
            </p:custDataLst>
          </p:nvPr>
        </p:nvSpPr>
        <p:spPr>
          <a:xfrm>
            <a:off x="3770503" y="6404991"/>
            <a:ext cx="411480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微软雅黑" panose="020B0503020204020204" charset="-122"/>
              </a:rPr>
              <a:t>06</a:t>
            </a:r>
            <a:endParaRPr sz="8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>
            <p:custDataLst>
              <p:tags r:id="rId32"/>
            </p:custDataLst>
          </p:nvPr>
        </p:nvSpPr>
        <p:spPr>
          <a:xfrm>
            <a:off x="4319143" y="6286119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数据接口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>
            <p:custDataLst>
              <p:tags r:id="rId33"/>
            </p:custDataLst>
          </p:nvPr>
        </p:nvSpPr>
        <p:spPr>
          <a:xfrm>
            <a:off x="4319143" y="6446647"/>
            <a:ext cx="18562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4E5E76"/>
                </a:solidFill>
                <a:latin typeface="微软雅黑" panose="020B0503020204020204" charset="-122"/>
              </a:rPr>
              <a:t>与上位机/MES对接，绑定扫码SN、工单和锁付结果。</a:t>
            </a:r>
            <a:endParaRPr sz="10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37" y="666369"/>
            <a:ext cx="76809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4E5E76"/>
                </a:solidFill>
                <a:latin typeface="微软雅黑" panose="020B0503020204020204" charset="-122"/>
              </a:rPr>
              <a:t>锁付枪负责扭力、角度、曲线采集与结果判定，是锁付质量和过程追溯的核心执行单元。</a:t>
            </a:r>
            <a:endParaRPr sz="14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0375" y="22923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1600" b="1">
                <a:solidFill>
                  <a:srgbClr val="0B224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电批</a:t>
            </a:r>
            <a:r>
              <a:rPr sz="1600" b="1">
                <a:solidFill>
                  <a:srgbClr val="0B224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功能说明</a:t>
            </a:r>
            <a:endParaRPr lang="zh-CN" altLang="en-US" sz="1600">
              <a:ea typeface="微软雅黑" panose="020B0503020204020204" charset="-122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478155" y="4039743"/>
            <a:ext cx="1078992" cy="40233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A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2746" y="4176903"/>
            <a:ext cx="749808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0AA6A6"/>
                </a:solidFill>
                <a:latin typeface="微软雅黑" panose="020B0503020204020204" charset="-122"/>
              </a:rPr>
              <a:t>启动</a:t>
            </a:r>
            <a:endParaRPr sz="1000" b="1">
              <a:solidFill>
                <a:srgbClr val="0AA6A6"/>
              </a:solidFill>
              <a:latin typeface="微软雅黑" panose="020B0503020204020204" charset="-122"/>
            </a:endParaRPr>
          </a:p>
        </p:txBody>
      </p:sp>
      <p:cxnSp>
        <p:nvCxnSpPr>
          <p:cNvPr id="67" name="Connector 66"/>
          <p:cNvCxnSpPr/>
          <p:nvPr/>
        </p:nvCxnSpPr>
        <p:spPr>
          <a:xfrm>
            <a:off x="1557147" y="4240911"/>
            <a:ext cx="338328" cy="0"/>
          </a:xfrm>
          <a:prstGeom prst="line">
            <a:avLst/>
          </a:prstGeom>
          <a:ln w="1397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>
          <a:xfrm>
            <a:off x="1895475" y="4039743"/>
            <a:ext cx="1078992" cy="40233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56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2060067" y="4176903"/>
            <a:ext cx="749808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1560E2"/>
                </a:solidFill>
                <a:latin typeface="微软雅黑" panose="020B0503020204020204" charset="-122"/>
              </a:rPr>
              <a:t>咬合</a:t>
            </a:r>
            <a:endParaRPr sz="1000" b="1">
              <a:solidFill>
                <a:srgbClr val="1560E2"/>
              </a:solidFill>
              <a:latin typeface="微软雅黑" panose="020B0503020204020204" charset="-122"/>
            </a:endParaRPr>
          </a:p>
        </p:txBody>
      </p:sp>
      <p:cxnSp>
        <p:nvCxnSpPr>
          <p:cNvPr id="70" name="Connector 69"/>
          <p:cNvCxnSpPr/>
          <p:nvPr/>
        </p:nvCxnSpPr>
        <p:spPr>
          <a:xfrm>
            <a:off x="2974466" y="4240911"/>
            <a:ext cx="338329" cy="0"/>
          </a:xfrm>
          <a:prstGeom prst="line">
            <a:avLst/>
          </a:prstGeom>
          <a:ln w="1397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312795" y="4039743"/>
            <a:ext cx="1078992" cy="40233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477386" y="4176903"/>
            <a:ext cx="749808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6366F1"/>
                </a:solidFill>
                <a:latin typeface="微软雅黑" panose="020B0503020204020204" charset="-122"/>
              </a:rPr>
              <a:t>采集</a:t>
            </a:r>
            <a:endParaRPr sz="1000" b="1">
              <a:solidFill>
                <a:srgbClr val="6366F1"/>
              </a:solidFill>
              <a:latin typeface="微软雅黑" panose="020B0503020204020204" charset="-122"/>
            </a:endParaRPr>
          </a:p>
        </p:txBody>
      </p:sp>
      <p:cxnSp>
        <p:nvCxnSpPr>
          <p:cNvPr id="73" name="Connector 72"/>
          <p:cNvCxnSpPr/>
          <p:nvPr/>
        </p:nvCxnSpPr>
        <p:spPr>
          <a:xfrm>
            <a:off x="4391787" y="4240911"/>
            <a:ext cx="338328" cy="0"/>
          </a:xfrm>
          <a:prstGeom prst="line">
            <a:avLst/>
          </a:prstGeom>
          <a:ln w="1397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4730115" y="4039743"/>
            <a:ext cx="1078992" cy="40233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894706" y="4176903"/>
            <a:ext cx="749808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F59E0B"/>
                </a:solidFill>
                <a:latin typeface="微软雅黑" panose="020B0503020204020204" charset="-122"/>
              </a:rPr>
              <a:t>判定</a:t>
            </a:r>
            <a:endParaRPr sz="1000" b="1">
              <a:solidFill>
                <a:srgbClr val="F59E0B"/>
              </a:solidFill>
              <a:latin typeface="微软雅黑" panose="020B0503020204020204" charset="-122"/>
            </a:endParaRPr>
          </a:p>
        </p:txBody>
      </p:sp>
      <p:cxnSp>
        <p:nvCxnSpPr>
          <p:cNvPr id="76" name="Connector 75"/>
          <p:cNvCxnSpPr/>
          <p:nvPr/>
        </p:nvCxnSpPr>
        <p:spPr>
          <a:xfrm>
            <a:off x="5809106" y="4240911"/>
            <a:ext cx="338328" cy="0"/>
          </a:xfrm>
          <a:prstGeom prst="line">
            <a:avLst/>
          </a:prstGeom>
          <a:ln w="1397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6147434" y="4039743"/>
            <a:ext cx="1078992" cy="40233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12026" y="4176903"/>
            <a:ext cx="749808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16A34A"/>
                </a:solidFill>
                <a:latin typeface="微软雅黑" panose="020B0503020204020204" charset="-122"/>
              </a:rPr>
              <a:t>追溯</a:t>
            </a:r>
            <a:endParaRPr sz="1000" b="1">
              <a:solidFill>
                <a:srgbClr val="16A34A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 descr="ZT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035925" y="1375410"/>
            <a:ext cx="3763010" cy="2493010"/>
          </a:xfrm>
          <a:prstGeom prst="rect">
            <a:avLst/>
          </a:prstGeom>
        </p:spPr>
      </p:pic>
      <p:pic>
        <p:nvPicPr>
          <p:cNvPr id="5" name="图片 4" descr="zt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643630" y="1250315"/>
            <a:ext cx="4209415" cy="27882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1510" y="1023620"/>
            <a:ext cx="3040380" cy="189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国外品牌：阿特拉斯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021455" y="1023620"/>
            <a:ext cx="3040380" cy="189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国产品牌替代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Rounded Rectangle 39"/>
          <p:cNvSpPr/>
          <p:nvPr/>
        </p:nvSpPr>
        <p:spPr>
          <a:xfrm>
            <a:off x="8044180" y="4140073"/>
            <a:ext cx="3657600" cy="2395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40"/>
          <p:cNvSpPr txBox="1"/>
          <p:nvPr/>
        </p:nvSpPr>
        <p:spPr>
          <a:xfrm>
            <a:off x="8209788" y="4287393"/>
            <a:ext cx="128016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20" b="1">
                <a:solidFill>
                  <a:srgbClr val="0B2249"/>
                </a:solidFill>
                <a:latin typeface="微软雅黑" panose="020B0503020204020204" charset="-122"/>
              </a:rPr>
              <a:t>锁付过程曲线</a:t>
            </a:r>
            <a:endParaRPr sz="1320" b="1">
              <a:solidFill>
                <a:srgbClr val="0B2249"/>
              </a:solidFill>
              <a:latin typeface="微软雅黑" panose="020B0503020204020204" charset="-122"/>
            </a:endParaRPr>
          </a:p>
        </p:txBody>
      </p:sp>
      <p:sp>
        <p:nvSpPr>
          <p:cNvPr id="108" name="TextBox 41"/>
          <p:cNvSpPr txBox="1"/>
          <p:nvPr/>
        </p:nvSpPr>
        <p:spPr>
          <a:xfrm>
            <a:off x="9691116" y="4323969"/>
            <a:ext cx="1234440" cy="1097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80" b="0">
                <a:solidFill>
                  <a:srgbClr val="4E5E76"/>
                </a:solidFill>
                <a:latin typeface="微软雅黑" panose="020B0503020204020204" charset="-122"/>
              </a:rPr>
              <a:t>扭力 / 角度 / 时间</a:t>
            </a:r>
            <a:endParaRPr sz="88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sp>
        <p:nvSpPr>
          <p:cNvPr id="109" name="Rectangle 42"/>
          <p:cNvSpPr/>
          <p:nvPr/>
        </p:nvSpPr>
        <p:spPr>
          <a:xfrm>
            <a:off x="8246364" y="4680585"/>
            <a:ext cx="2852928" cy="1024128"/>
          </a:xfrm>
          <a:prstGeom prst="rect">
            <a:avLst/>
          </a:prstGeom>
          <a:solidFill>
            <a:srgbClr val="F8FAFC"/>
          </a:solidFill>
          <a:ln w="8890">
            <a:solidFill>
              <a:srgbClr val="D6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0" name="Connector 43"/>
          <p:cNvCxnSpPr/>
          <p:nvPr/>
        </p:nvCxnSpPr>
        <p:spPr>
          <a:xfrm>
            <a:off x="8282940" y="4909185"/>
            <a:ext cx="2770632" cy="0"/>
          </a:xfrm>
          <a:prstGeom prst="line">
            <a:avLst/>
          </a:prstGeom>
          <a:ln w="762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44"/>
          <p:cNvCxnSpPr/>
          <p:nvPr/>
        </p:nvCxnSpPr>
        <p:spPr>
          <a:xfrm>
            <a:off x="8282940" y="5156073"/>
            <a:ext cx="2770632" cy="0"/>
          </a:xfrm>
          <a:prstGeom prst="line">
            <a:avLst/>
          </a:prstGeom>
          <a:ln w="762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45"/>
          <p:cNvCxnSpPr/>
          <p:nvPr/>
        </p:nvCxnSpPr>
        <p:spPr>
          <a:xfrm>
            <a:off x="8282940" y="5402961"/>
            <a:ext cx="2770632" cy="0"/>
          </a:xfrm>
          <a:prstGeom prst="line">
            <a:avLst/>
          </a:prstGeom>
          <a:ln w="762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46"/>
          <p:cNvCxnSpPr/>
          <p:nvPr/>
        </p:nvCxnSpPr>
        <p:spPr>
          <a:xfrm flipV="1">
            <a:off x="8356092" y="5439537"/>
            <a:ext cx="274320" cy="91439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47"/>
          <p:cNvCxnSpPr/>
          <p:nvPr/>
        </p:nvCxnSpPr>
        <p:spPr>
          <a:xfrm flipV="1">
            <a:off x="8630412" y="5256657"/>
            <a:ext cx="274320" cy="182880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48"/>
          <p:cNvCxnSpPr/>
          <p:nvPr/>
        </p:nvCxnSpPr>
        <p:spPr>
          <a:xfrm flipV="1">
            <a:off x="8904732" y="4954905"/>
            <a:ext cx="274320" cy="301752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49"/>
          <p:cNvCxnSpPr/>
          <p:nvPr/>
        </p:nvCxnSpPr>
        <p:spPr>
          <a:xfrm flipV="1">
            <a:off x="9179052" y="4836033"/>
            <a:ext cx="292608" cy="118872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50"/>
          <p:cNvCxnSpPr/>
          <p:nvPr/>
        </p:nvCxnSpPr>
        <p:spPr>
          <a:xfrm>
            <a:off x="9471660" y="4836033"/>
            <a:ext cx="256032" cy="118872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51"/>
          <p:cNvCxnSpPr/>
          <p:nvPr/>
        </p:nvCxnSpPr>
        <p:spPr>
          <a:xfrm>
            <a:off x="9727692" y="4954905"/>
            <a:ext cx="365760" cy="82296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52"/>
          <p:cNvCxnSpPr/>
          <p:nvPr/>
        </p:nvCxnSpPr>
        <p:spPr>
          <a:xfrm flipV="1">
            <a:off x="10093452" y="4890897"/>
            <a:ext cx="384048" cy="146304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53"/>
          <p:cNvCxnSpPr/>
          <p:nvPr/>
        </p:nvCxnSpPr>
        <p:spPr>
          <a:xfrm flipV="1">
            <a:off x="10477500" y="4772025"/>
            <a:ext cx="457200" cy="118872"/>
          </a:xfrm>
          <a:prstGeom prst="line">
            <a:avLst/>
          </a:prstGeom>
          <a:ln w="22860">
            <a:solidFill>
              <a:srgbClr val="1560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54"/>
          <p:cNvCxnSpPr/>
          <p:nvPr/>
        </p:nvCxnSpPr>
        <p:spPr>
          <a:xfrm flipV="1">
            <a:off x="8356092" y="5549265"/>
            <a:ext cx="310896" cy="45720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55"/>
          <p:cNvCxnSpPr/>
          <p:nvPr/>
        </p:nvCxnSpPr>
        <p:spPr>
          <a:xfrm flipV="1">
            <a:off x="8666988" y="5412105"/>
            <a:ext cx="329184" cy="137160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56"/>
          <p:cNvCxnSpPr/>
          <p:nvPr/>
        </p:nvCxnSpPr>
        <p:spPr>
          <a:xfrm flipV="1">
            <a:off x="8996172" y="5274945"/>
            <a:ext cx="310896" cy="137160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57"/>
          <p:cNvCxnSpPr/>
          <p:nvPr/>
        </p:nvCxnSpPr>
        <p:spPr>
          <a:xfrm flipV="1">
            <a:off x="9307068" y="5092065"/>
            <a:ext cx="365760" cy="182880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58"/>
          <p:cNvCxnSpPr/>
          <p:nvPr/>
        </p:nvCxnSpPr>
        <p:spPr>
          <a:xfrm flipV="1">
            <a:off x="9672828" y="4836033"/>
            <a:ext cx="384048" cy="256032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59"/>
          <p:cNvCxnSpPr/>
          <p:nvPr/>
        </p:nvCxnSpPr>
        <p:spPr>
          <a:xfrm flipV="1">
            <a:off x="10056876" y="4708017"/>
            <a:ext cx="402336" cy="128016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60"/>
          <p:cNvCxnSpPr/>
          <p:nvPr/>
        </p:nvCxnSpPr>
        <p:spPr>
          <a:xfrm flipV="1">
            <a:off x="10459212" y="4653153"/>
            <a:ext cx="475488" cy="54864"/>
          </a:xfrm>
          <a:prstGeom prst="line">
            <a:avLst/>
          </a:prstGeom>
          <a:ln w="17780">
            <a:solidFill>
              <a:srgbClr val="0A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Rounded Rectangle 61"/>
          <p:cNvSpPr/>
          <p:nvPr/>
        </p:nvSpPr>
        <p:spPr>
          <a:xfrm>
            <a:off x="8301228" y="5896737"/>
            <a:ext cx="658368" cy="237744"/>
          </a:xfrm>
          <a:prstGeom prst="round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62"/>
          <p:cNvSpPr txBox="1"/>
          <p:nvPr/>
        </p:nvSpPr>
        <p:spPr>
          <a:xfrm>
            <a:off x="8301228" y="5979033"/>
            <a:ext cx="658368" cy="731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 panose="020B0503020204020204" charset="-122"/>
              </a:rPr>
              <a:t>OK</a:t>
            </a:r>
            <a:endParaRPr sz="8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30" name="TextBox 63"/>
          <p:cNvSpPr txBox="1"/>
          <p:nvPr/>
        </p:nvSpPr>
        <p:spPr>
          <a:xfrm>
            <a:off x="9026525" y="5953760"/>
            <a:ext cx="236474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>
                <a:solidFill>
                  <a:srgbClr val="4E5E76"/>
                </a:solidFill>
                <a:latin typeface="微软雅黑" panose="020B0503020204020204" charset="-122"/>
              </a:rPr>
              <a:t>异常曲线可用于浮锁、滑牙、漏锁等原因分析</a:t>
            </a:r>
            <a:endParaRPr sz="900" b="0">
              <a:solidFill>
                <a:srgbClr val="4E5E76"/>
              </a:solidFill>
              <a:latin typeface="微软雅黑" panose="020B0503020204020204" charset="-122"/>
            </a:endParaRPr>
          </a:p>
        </p:txBody>
      </p:sp>
      <p:pic>
        <p:nvPicPr>
          <p:cNvPr id="41" name="图片 40" descr="logo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460375" y="22923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锁付模组</a:t>
            </a:r>
            <a:endParaRPr lang="zh-CN" altLang="en-US"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8570" y="902970"/>
            <a:ext cx="1500505" cy="37153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225" y="1183005"/>
            <a:ext cx="1478915" cy="3410585"/>
          </a:xfrm>
          <a:prstGeom prst="rect">
            <a:avLst/>
          </a:prstGeom>
        </p:spPr>
      </p:pic>
      <p:pic>
        <p:nvPicPr>
          <p:cNvPr id="16" name="图片 15" descr="atl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635" y="1287145"/>
            <a:ext cx="2267585" cy="3246755"/>
          </a:xfrm>
          <a:prstGeom prst="rect">
            <a:avLst/>
          </a:prstGeom>
        </p:spPr>
      </p:pic>
      <p:pic>
        <p:nvPicPr>
          <p:cNvPr id="17" name="图片 16" descr="q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80" y="1417320"/>
            <a:ext cx="1982470" cy="2967990"/>
          </a:xfrm>
          <a:prstGeom prst="rect">
            <a:avLst/>
          </a:prstGeom>
        </p:spPr>
      </p:pic>
      <p:sp>
        <p:nvSpPr>
          <p:cNvPr id="18" name="TextBox 8"/>
          <p:cNvSpPr txBox="1"/>
          <p:nvPr/>
        </p:nvSpPr>
        <p:spPr>
          <a:xfrm>
            <a:off x="503682" y="903224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承载锁付枪的运动、下压、定位与过程控制，是决定锁付精度和稳定性的关键机构。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1" name="Rounded Rectangle 17"/>
          <p:cNvSpPr/>
          <p:nvPr/>
        </p:nvSpPr>
        <p:spPr>
          <a:xfrm>
            <a:off x="265303" y="4745990"/>
            <a:ext cx="2834640" cy="184708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18"/>
          <p:cNvSpPr/>
          <p:nvPr/>
        </p:nvSpPr>
        <p:spPr>
          <a:xfrm>
            <a:off x="503047" y="5002022"/>
            <a:ext cx="73152" cy="47548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19"/>
          <p:cNvSpPr txBox="1"/>
          <p:nvPr/>
        </p:nvSpPr>
        <p:spPr>
          <a:xfrm>
            <a:off x="722503" y="4974590"/>
            <a:ext cx="21488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结构优势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612775" y="5532373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伺服/气动下压可按产品需求配置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7" name="TextBox 21"/>
          <p:cNvSpPr txBox="1"/>
          <p:nvPr/>
        </p:nvSpPr>
        <p:spPr>
          <a:xfrm>
            <a:off x="612775" y="5861557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导向刚性好，减少锁付过程晃动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612775" y="6190741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支持多点位连续锁付和快速换型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9" name="Rounded Rectangle 23"/>
          <p:cNvSpPr/>
          <p:nvPr/>
        </p:nvSpPr>
        <p:spPr>
          <a:xfrm>
            <a:off x="3218688" y="4756150"/>
            <a:ext cx="2834640" cy="184708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4"/>
          <p:cNvSpPr/>
          <p:nvPr/>
        </p:nvSpPr>
        <p:spPr>
          <a:xfrm>
            <a:off x="3456432" y="5012182"/>
            <a:ext cx="73152" cy="4754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25"/>
          <p:cNvSpPr txBox="1"/>
          <p:nvPr/>
        </p:nvSpPr>
        <p:spPr>
          <a:xfrm>
            <a:off x="3675888" y="4984750"/>
            <a:ext cx="21488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精度优势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4" name="TextBox 26"/>
          <p:cNvSpPr txBox="1"/>
          <p:nvPr/>
        </p:nvSpPr>
        <p:spPr>
          <a:xfrm>
            <a:off x="3566160" y="5542533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锁付高度、位置、速度可参数化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5" name="TextBox 27"/>
          <p:cNvSpPr txBox="1"/>
          <p:nvPr/>
        </p:nvSpPr>
        <p:spPr>
          <a:xfrm>
            <a:off x="3566160" y="5871717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与扭力角度曲线联动判定结果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6" name="TextBox 28"/>
          <p:cNvSpPr txBox="1"/>
          <p:nvPr/>
        </p:nvSpPr>
        <p:spPr>
          <a:xfrm>
            <a:off x="3566160" y="6200901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降低浮锁、滑牙、漏锁等风险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9" name="Rounded Rectangle 29"/>
          <p:cNvSpPr/>
          <p:nvPr/>
        </p:nvSpPr>
        <p:spPr>
          <a:xfrm>
            <a:off x="6245225" y="4756150"/>
            <a:ext cx="2834640" cy="1847215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0"/>
          <p:cNvSpPr/>
          <p:nvPr/>
        </p:nvSpPr>
        <p:spPr>
          <a:xfrm>
            <a:off x="6482842" y="5096002"/>
            <a:ext cx="73152" cy="475488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31"/>
          <p:cNvSpPr txBox="1"/>
          <p:nvPr/>
        </p:nvSpPr>
        <p:spPr>
          <a:xfrm>
            <a:off x="6702298" y="5068570"/>
            <a:ext cx="21488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质量判定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2" name="TextBox 32"/>
          <p:cNvSpPr txBox="1"/>
          <p:nvPr/>
        </p:nvSpPr>
        <p:spPr>
          <a:xfrm>
            <a:off x="6592570" y="5626354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锁付到位检测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3" name="TextBox 33"/>
          <p:cNvSpPr txBox="1"/>
          <p:nvPr/>
        </p:nvSpPr>
        <p:spPr>
          <a:xfrm>
            <a:off x="6592570" y="5955538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异常扭力/角度报警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4" name="TextBox 34"/>
          <p:cNvSpPr txBox="1"/>
          <p:nvPr/>
        </p:nvSpPr>
        <p:spPr>
          <a:xfrm>
            <a:off x="6592570" y="6284722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过程数据可追溯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5" name="Rounded Rectangle 35"/>
          <p:cNvSpPr/>
          <p:nvPr/>
        </p:nvSpPr>
        <p:spPr>
          <a:xfrm>
            <a:off x="9271635" y="4773930"/>
            <a:ext cx="2834640" cy="1819275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36"/>
          <p:cNvSpPr/>
          <p:nvPr/>
        </p:nvSpPr>
        <p:spPr>
          <a:xfrm>
            <a:off x="9509252" y="5112512"/>
            <a:ext cx="73152" cy="475488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37"/>
          <p:cNvSpPr txBox="1"/>
          <p:nvPr/>
        </p:nvSpPr>
        <p:spPr>
          <a:xfrm>
            <a:off x="9728708" y="5085080"/>
            <a:ext cx="21488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适配能力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8" name="TextBox 38"/>
          <p:cNvSpPr txBox="1"/>
          <p:nvPr/>
        </p:nvSpPr>
        <p:spPr>
          <a:xfrm>
            <a:off x="9618980" y="5642864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8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可适配不同螺丝长度、头型与产品高度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9" name="TextBox 39"/>
          <p:cNvSpPr txBox="1"/>
          <p:nvPr/>
        </p:nvSpPr>
        <p:spPr>
          <a:xfrm>
            <a:off x="9618980" y="5972048"/>
            <a:ext cx="2212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可与视觉、供料、上位机联动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50" name="TextBox 40"/>
          <p:cNvSpPr txBox="1"/>
          <p:nvPr/>
        </p:nvSpPr>
        <p:spPr>
          <a:xfrm>
            <a:off x="6226175" y="9089390"/>
            <a:ext cx="32004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64748B"/>
                </a:solidFill>
                <a:latin typeface="微软雅黑" panose="020B0503020204020204" charset="-122"/>
              </a:rPr>
              <a:t>09</a:t>
            </a:r>
            <a:endParaRPr sz="9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pic>
        <p:nvPicPr>
          <p:cNvPr id="52" name="图片 51" descr="gj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1565" y="973455"/>
            <a:ext cx="1830070" cy="3620135"/>
          </a:xfrm>
          <a:prstGeom prst="rect">
            <a:avLst/>
          </a:prstGeom>
        </p:spPr>
      </p:pic>
      <p:pic>
        <p:nvPicPr>
          <p:cNvPr id="10" name="图片 9" descr="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460375" y="229235"/>
            <a:ext cx="4064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螺丝供料系统</a:t>
            </a:r>
            <a:endParaRPr lang="zh-CN"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zhutu"/>
          <p:cNvPicPr>
            <a:picLocks noChangeAspect="1"/>
          </p:cNvPicPr>
          <p:nvPr/>
        </p:nvPicPr>
        <p:blipFill>
          <a:blip r:embed="rId2"/>
          <a:srcRect l="18126" t="2006" r="14561"/>
          <a:stretch>
            <a:fillRect/>
          </a:stretch>
        </p:blipFill>
        <p:spPr>
          <a:xfrm>
            <a:off x="8445500" y="1583055"/>
            <a:ext cx="2824480" cy="2724150"/>
          </a:xfrm>
          <a:prstGeom prst="rect">
            <a:avLst/>
          </a:prstGeom>
        </p:spPr>
      </p:pic>
      <p:pic>
        <p:nvPicPr>
          <p:cNvPr id="6" name="图片 5" descr="机用"/>
          <p:cNvPicPr>
            <a:picLocks noChangeAspect="1"/>
          </p:cNvPicPr>
          <p:nvPr/>
        </p:nvPicPr>
        <p:blipFill>
          <a:blip r:embed="rId3"/>
          <a:srcRect l="17593" r="15091"/>
          <a:stretch>
            <a:fillRect/>
          </a:stretch>
        </p:blipFill>
        <p:spPr>
          <a:xfrm>
            <a:off x="4823460" y="1672590"/>
            <a:ext cx="2580640" cy="2539365"/>
          </a:xfrm>
          <a:prstGeom prst="rect">
            <a:avLst/>
          </a:prstGeom>
        </p:spPr>
      </p:pic>
      <p:pic>
        <p:nvPicPr>
          <p:cNvPr id="14" name="图片 13" descr="wugu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590" y="1141730"/>
            <a:ext cx="2413635" cy="3247390"/>
          </a:xfrm>
          <a:prstGeom prst="rect">
            <a:avLst/>
          </a:prstGeom>
        </p:spPr>
      </p:pic>
      <p:sp>
        <p:nvSpPr>
          <p:cNvPr id="16" name="Rounded Rectangle 9"/>
          <p:cNvSpPr/>
          <p:nvPr/>
        </p:nvSpPr>
        <p:spPr>
          <a:xfrm>
            <a:off x="800100" y="4315968"/>
            <a:ext cx="333756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0"/>
          <p:cNvSpPr/>
          <p:nvPr/>
        </p:nvSpPr>
        <p:spPr>
          <a:xfrm>
            <a:off x="1037844" y="4572000"/>
            <a:ext cx="73152" cy="475488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1"/>
          <p:cNvSpPr txBox="1"/>
          <p:nvPr/>
        </p:nvSpPr>
        <p:spPr>
          <a:xfrm>
            <a:off x="1257300" y="4544568"/>
            <a:ext cx="265176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无轨供料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1147571" y="5102352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适合多规格切换，减少传统轨道定制依赖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147571" y="5431535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换型更灵活，可降低小批量项目导入成本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1147445" y="5760720"/>
            <a:ext cx="2942590" cy="22288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微软雅黑" panose="020B0503020204020204" charset="-122"/>
              </a:rPr>
              <a:t>• 对螺丝外形、长度、头型和一致性有适配要求</a:t>
            </a:r>
            <a:endParaRPr sz="1000" b="0">
              <a:solidFill>
                <a:srgbClr val="64748B"/>
              </a:solidFill>
              <a:latin typeface="微软雅黑" panose="020B0503020204020204" charset="-122"/>
            </a:endParaRPr>
          </a:p>
          <a:p>
            <a:pPr algn="l"/>
            <a:endParaRPr sz="1000" b="0">
              <a:solidFill>
                <a:srgbClr val="64748B"/>
              </a:solidFill>
              <a:latin typeface="微软雅黑" panose="020B0503020204020204" charset="-122"/>
            </a:endParaRPr>
          </a:p>
          <a:p>
            <a:pPr algn="l"/>
            <a:endParaRPr lang="en-US" sz="8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2" name="Rounded Rectangle 15"/>
          <p:cNvSpPr/>
          <p:nvPr/>
        </p:nvSpPr>
        <p:spPr>
          <a:xfrm>
            <a:off x="4366260" y="4315968"/>
            <a:ext cx="333756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16"/>
          <p:cNvSpPr/>
          <p:nvPr/>
        </p:nvSpPr>
        <p:spPr>
          <a:xfrm>
            <a:off x="4604004" y="4572000"/>
            <a:ext cx="73152" cy="4754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17"/>
          <p:cNvSpPr txBox="1"/>
          <p:nvPr/>
        </p:nvSpPr>
        <p:spPr>
          <a:xfrm>
            <a:off x="4823460" y="4544568"/>
            <a:ext cx="2651760" cy="320040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振动盘 / 直振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4713732" y="5102352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成熟稳定，适合单一规格或稳定量产场景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4713732" y="5431535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送料节拍可控，便于与锁付节拍匹配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4713732" y="5760719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需要按螺丝规格定制轨道与筛选结构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1" name="Rounded Rectangle 21"/>
          <p:cNvSpPr/>
          <p:nvPr/>
        </p:nvSpPr>
        <p:spPr>
          <a:xfrm>
            <a:off x="7932420" y="4315968"/>
            <a:ext cx="333756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22"/>
          <p:cNvSpPr/>
          <p:nvPr/>
        </p:nvSpPr>
        <p:spPr>
          <a:xfrm>
            <a:off x="8170164" y="4572000"/>
            <a:ext cx="73152" cy="47548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23"/>
          <p:cNvSpPr txBox="1"/>
          <p:nvPr/>
        </p:nvSpPr>
        <p:spPr>
          <a:xfrm>
            <a:off x="8389620" y="4544568"/>
            <a:ext cx="2651760" cy="320040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吹钉 / 分钉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8279892" y="5102352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螺丝可直接送至锁付枪头，减少取钉动作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8279892" y="5431535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适合提升节拍和减少中间搬运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6" name="TextBox 26"/>
          <p:cNvSpPr txBox="1"/>
          <p:nvPr/>
        </p:nvSpPr>
        <p:spPr>
          <a:xfrm>
            <a:off x="8279892" y="5760719"/>
            <a:ext cx="271576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需重点控制卡料、翻钉、漏钉和气压稳定性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529082" y="850519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根据螺丝款式、规格、头型、长度和来料状态，选择无轨供料、振动盘或吹钉等方案。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57300" y="6089650"/>
            <a:ext cx="2422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没有轨道所以无卡钉</a:t>
            </a:r>
            <a:endParaRPr lang="zh-CN" altLang="en-US" sz="1200"/>
          </a:p>
        </p:txBody>
      </p:sp>
      <p:sp>
        <p:nvSpPr>
          <p:cNvPr id="40" name="文本框 39"/>
          <p:cNvSpPr txBox="1"/>
          <p:nvPr/>
        </p:nvSpPr>
        <p:spPr>
          <a:xfrm>
            <a:off x="5281295" y="6089650"/>
            <a:ext cx="2422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几乎无卡钉</a:t>
            </a:r>
            <a:endParaRPr lang="zh-CN" altLang="en-US" sz="1200"/>
          </a:p>
        </p:txBody>
      </p:sp>
      <p:sp>
        <p:nvSpPr>
          <p:cNvPr id="41" name="文本框 40"/>
          <p:cNvSpPr txBox="1"/>
          <p:nvPr/>
        </p:nvSpPr>
        <p:spPr>
          <a:xfrm>
            <a:off x="8390255" y="6089650"/>
            <a:ext cx="2422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卡钉率可以控制在</a:t>
            </a:r>
            <a:r>
              <a:rPr lang="en-US" altLang="zh-CN" sz="1200"/>
              <a:t>99.99%</a:t>
            </a:r>
            <a:endParaRPr lang="en-US" altLang="zh-CN" sz="1200"/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上位机系统</a:t>
            </a:r>
            <a:endParaRPr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" y="621792"/>
            <a:ext cx="11201400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647" y="1106424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负责配方、扫码、过程数据、实时曲线、报警记录与生产追溯，是设备的数据中枢。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1520" y="2194560"/>
            <a:ext cx="548640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257800" y="2359152"/>
            <a:ext cx="566928" cy="256032"/>
          </a:xfrm>
          <a:prstGeom prst="roundRect">
            <a:avLst>
              <a:gd name="adj" fmla="val 25000"/>
            </a:avLst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0" y="2398395"/>
            <a:ext cx="475488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 panose="020B0503020204020204" charset="-122"/>
              </a:rPr>
              <a:t>OK</a:t>
            </a:r>
            <a:endParaRPr sz="9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0432" y="4370832"/>
            <a:ext cx="2011680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20" b="0">
                <a:solidFill>
                  <a:srgbClr val="64748B"/>
                </a:solidFill>
                <a:latin typeface="微软雅黑" panose="020B0503020204020204" charset="-122"/>
              </a:rPr>
              <a:t>实时扭力 / 角度曲线</a:t>
            </a:r>
            <a:endParaRPr sz="9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8992" y="4736592"/>
            <a:ext cx="2011680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扫码 SN：A240804-001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83280" y="4736592"/>
            <a:ext cx="1874519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E293B"/>
                </a:solidFill>
                <a:latin typeface="微软雅黑" panose="020B0503020204020204" charset="-122"/>
              </a:rPr>
              <a:t>结果：合格    批次：Line-01</a:t>
            </a:r>
            <a:endParaRPr sz="95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629400" y="2084831"/>
            <a:ext cx="2331720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867144" y="2340863"/>
            <a:ext cx="73152" cy="47548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086600" y="2313432"/>
            <a:ext cx="1645919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扫码绑定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22592" y="2488945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• 扫码读取产品 SN / 工单 / 夹具编号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76872" y="2854959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</a:rPr>
              <a:t>• 绑定锁付结果和过程曲线</a:t>
            </a:r>
            <a:endParaRPr sz="12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189720" y="2084831"/>
            <a:ext cx="2331720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427464" y="2340863"/>
            <a:ext cx="73152" cy="4754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46920" y="2313432"/>
            <a:ext cx="1645919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数据生成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537192" y="2525775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• 自动生成生产记录、OK/NG结果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37192" y="2854959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微软雅黑" panose="020B0503020204020204" charset="-122"/>
              </a:rPr>
              <a:t>• 支持批次、时间和站位追溯</a:t>
            </a:r>
            <a:endParaRPr sz="11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629400" y="3611880"/>
            <a:ext cx="2331720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867144" y="3867912"/>
            <a:ext cx="73152" cy="475488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086600" y="3840480"/>
            <a:ext cx="1645919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实时曲线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76872" y="4052824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</a:rPr>
              <a:t>• 显示扭力、角度、时间等曲线</a:t>
            </a:r>
            <a:endParaRPr sz="12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76872" y="4382008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</a:rPr>
              <a:t>• 异常曲线可用于原因分析</a:t>
            </a:r>
            <a:endParaRPr sz="12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9189720" y="3611880"/>
            <a:ext cx="2331720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427464" y="3867912"/>
            <a:ext cx="73152" cy="47548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646920" y="3840480"/>
            <a:ext cx="1645919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过程管控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537192" y="4052824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</a:rPr>
              <a:t>• 配方权限、报警记录、参数防呆</a:t>
            </a:r>
            <a:endParaRPr sz="12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537192" y="4382008"/>
            <a:ext cx="1709927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</a:rPr>
              <a:t>• 可预留 MES / 数据接口</a:t>
            </a:r>
            <a:endParaRPr sz="12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68680" y="5989320"/>
            <a:ext cx="1024128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0">
                <a:solidFill>
                  <a:srgbClr val="64748B"/>
                </a:solidFill>
                <a:latin typeface="微软雅黑" panose="020B0503020204020204" charset="-122"/>
              </a:rPr>
              <a:t>价值：把每一颗螺丝的锁付过程从“结果判断”升级为“过程可视、异常可查、数据可追溯”。</a:t>
            </a:r>
            <a:endParaRPr sz="115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1400" y="6446520"/>
            <a:ext cx="32004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64748B"/>
                </a:solidFill>
                <a:latin typeface="微软雅黑" panose="020B0503020204020204" charset="-122"/>
              </a:rPr>
              <a:t>11</a:t>
            </a:r>
            <a:endParaRPr sz="9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790" y="2247265"/>
            <a:ext cx="3889375" cy="213106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批头清洁功能</a:t>
            </a:r>
            <a:endParaRPr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" y="621792"/>
            <a:ext cx="11201400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314704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通过定期清洁批头，减少异物、磁粉、油污或螺丝碎屑对取钉和锁付稳定性的影响。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00885" y="1881505"/>
            <a:ext cx="8933815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>
            <p:custDataLst>
              <p:tags r:id="rId2"/>
            </p:custDataLst>
          </p:nvPr>
        </p:nvSpPr>
        <p:spPr>
          <a:xfrm>
            <a:off x="904113" y="5413375"/>
            <a:ext cx="2606040" cy="13258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>
            <p:custDataLst>
              <p:tags r:id="rId3"/>
            </p:custDataLst>
          </p:nvPr>
        </p:nvSpPr>
        <p:spPr>
          <a:xfrm>
            <a:off x="1141857" y="5669407"/>
            <a:ext cx="73152" cy="475488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>
            <p:custDataLst>
              <p:tags r:id="rId4"/>
            </p:custDataLst>
          </p:nvPr>
        </p:nvSpPr>
        <p:spPr>
          <a:xfrm>
            <a:off x="1361313" y="5641975"/>
            <a:ext cx="19202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为什么需要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>
            <p:custDataLst>
              <p:tags r:id="rId5"/>
            </p:custDataLst>
          </p:nvPr>
        </p:nvSpPr>
        <p:spPr>
          <a:xfrm>
            <a:off x="1297305" y="5999099"/>
            <a:ext cx="1984248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微软雅黑" panose="020B0503020204020204" charset="-122"/>
              </a:rPr>
              <a:t>• 批头端面有异物会影响螺丝吸附和咬合</a:t>
            </a:r>
            <a:endParaRPr sz="10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6"/>
            </p:custDataLst>
          </p:nvPr>
        </p:nvSpPr>
        <p:spPr>
          <a:xfrm>
            <a:off x="1297305" y="6328283"/>
            <a:ext cx="1984248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微软雅黑" panose="020B0503020204020204" charset="-122"/>
              </a:rPr>
              <a:t>• 长期运行会带来磁粉、油污、碎屑积累</a:t>
            </a:r>
            <a:endParaRPr sz="10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>
            <p:custDataLst>
              <p:tags r:id="rId7"/>
            </p:custDataLst>
          </p:nvPr>
        </p:nvSpPr>
        <p:spPr>
          <a:xfrm>
            <a:off x="3793617" y="5413375"/>
            <a:ext cx="2606040" cy="13258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>
            <p:custDataLst>
              <p:tags r:id="rId8"/>
            </p:custDataLst>
          </p:nvPr>
        </p:nvSpPr>
        <p:spPr>
          <a:xfrm>
            <a:off x="4031361" y="5669407"/>
            <a:ext cx="73152" cy="4754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>
            <p:custDataLst>
              <p:tags r:id="rId9"/>
            </p:custDataLst>
          </p:nvPr>
        </p:nvSpPr>
        <p:spPr>
          <a:xfrm>
            <a:off x="4250817" y="5641975"/>
            <a:ext cx="19202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如何工作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>
            <p:custDataLst>
              <p:tags r:id="rId10"/>
            </p:custDataLst>
          </p:nvPr>
        </p:nvSpPr>
        <p:spPr>
          <a:xfrm>
            <a:off x="4186809" y="5999099"/>
            <a:ext cx="19842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10" b="0">
                <a:solidFill>
                  <a:srgbClr val="64748B"/>
                </a:solidFill>
                <a:latin typeface="微软雅黑" panose="020B0503020204020204" charset="-122"/>
              </a:rPr>
              <a:t>• 按节拍或次数触发自动清洁</a:t>
            </a:r>
            <a:endParaRPr sz="111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>
            <p:custDataLst>
              <p:tags r:id="rId11"/>
            </p:custDataLst>
          </p:nvPr>
        </p:nvSpPr>
        <p:spPr>
          <a:xfrm>
            <a:off x="4186809" y="6328283"/>
            <a:ext cx="1984248" cy="256032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微软雅黑" panose="020B0503020204020204" charset="-122"/>
              </a:rPr>
              <a:t>• 可配置毛刷、吹气、吸尘等方式</a:t>
            </a:r>
            <a:endParaRPr sz="10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>
            <p:custDataLst>
              <p:tags r:id="rId12"/>
            </p:custDataLst>
          </p:nvPr>
        </p:nvSpPr>
        <p:spPr>
          <a:xfrm>
            <a:off x="6610858" y="5413375"/>
            <a:ext cx="2606040" cy="13258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>
            <p:custDataLst>
              <p:tags r:id="rId13"/>
            </p:custDataLst>
          </p:nvPr>
        </p:nvSpPr>
        <p:spPr>
          <a:xfrm>
            <a:off x="6848602" y="5669407"/>
            <a:ext cx="73152" cy="475488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>
            <p:custDataLst>
              <p:tags r:id="rId14"/>
            </p:custDataLst>
          </p:nvPr>
        </p:nvSpPr>
        <p:spPr>
          <a:xfrm>
            <a:off x="7068058" y="5641975"/>
            <a:ext cx="19202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带来的效果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>
            <p:custDataLst>
              <p:tags r:id="rId15"/>
            </p:custDataLst>
          </p:nvPr>
        </p:nvSpPr>
        <p:spPr>
          <a:xfrm>
            <a:off x="7004050" y="5999099"/>
            <a:ext cx="19842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10" b="0">
                <a:solidFill>
                  <a:srgbClr val="64748B"/>
                </a:solidFill>
                <a:latin typeface="微软雅黑" panose="020B0503020204020204" charset="-122"/>
              </a:rPr>
              <a:t>• 减少取钉失败、滑批和浮锁</a:t>
            </a:r>
            <a:endParaRPr sz="111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>
            <p:custDataLst>
              <p:tags r:id="rId16"/>
            </p:custDataLst>
          </p:nvPr>
        </p:nvSpPr>
        <p:spPr>
          <a:xfrm>
            <a:off x="7004050" y="6328283"/>
            <a:ext cx="19842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10" b="0">
                <a:solidFill>
                  <a:srgbClr val="64748B"/>
                </a:solidFill>
                <a:latin typeface="微软雅黑" panose="020B0503020204020204" charset="-122"/>
              </a:rPr>
              <a:t>• 提升连续生产稳定性</a:t>
            </a:r>
            <a:endParaRPr sz="111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38" name="Rounded Rectangle 37"/>
          <p:cNvSpPr/>
          <p:nvPr>
            <p:custDataLst>
              <p:tags r:id="rId17"/>
            </p:custDataLst>
          </p:nvPr>
        </p:nvSpPr>
        <p:spPr>
          <a:xfrm>
            <a:off x="9500362" y="5413375"/>
            <a:ext cx="2606040" cy="13258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>
            <p:custDataLst>
              <p:tags r:id="rId18"/>
            </p:custDataLst>
          </p:nvPr>
        </p:nvSpPr>
        <p:spPr>
          <a:xfrm>
            <a:off x="9738106" y="5669407"/>
            <a:ext cx="73152" cy="475488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>
            <p:custDataLst>
              <p:tags r:id="rId19"/>
            </p:custDataLst>
          </p:nvPr>
        </p:nvSpPr>
        <p:spPr>
          <a:xfrm>
            <a:off x="9957562" y="5641975"/>
            <a:ext cx="1920240" cy="320040"/>
          </a:xfrm>
          <a:prstGeom prst="rect">
            <a:avLst/>
          </a:prstGeom>
          <a:noFill/>
        </p:spPr>
        <p:txBody>
          <a:bodyPr wrap="square" anchor="t">
            <a:normAutofit lnSpcReduction="1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</a:rPr>
              <a:t>管控方式</a:t>
            </a:r>
            <a:endParaRPr sz="160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41" name="TextBox 40"/>
          <p:cNvSpPr txBox="1"/>
          <p:nvPr>
            <p:custDataLst>
              <p:tags r:id="rId20"/>
            </p:custDataLst>
          </p:nvPr>
        </p:nvSpPr>
        <p:spPr>
          <a:xfrm>
            <a:off x="9893554" y="5999099"/>
            <a:ext cx="19842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10" b="0">
                <a:solidFill>
                  <a:srgbClr val="64748B"/>
                </a:solidFill>
                <a:latin typeface="微软雅黑" panose="020B0503020204020204" charset="-122"/>
              </a:rPr>
              <a:t>• 可纳入上位机维护提醒</a:t>
            </a:r>
            <a:endParaRPr sz="111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>
            <p:custDataLst>
              <p:tags r:id="rId21"/>
            </p:custDataLst>
          </p:nvPr>
        </p:nvSpPr>
        <p:spPr>
          <a:xfrm>
            <a:off x="9893554" y="6328283"/>
            <a:ext cx="19842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10" b="0">
                <a:solidFill>
                  <a:srgbClr val="64748B"/>
                </a:solidFill>
                <a:latin typeface="微软雅黑" panose="020B0503020204020204" charset="-122"/>
              </a:rPr>
              <a:t>• 清洁次数和异常可记录追溯</a:t>
            </a:r>
            <a:endParaRPr sz="111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1400" y="6446520"/>
            <a:ext cx="32004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64748B"/>
                </a:solidFill>
                <a:latin typeface="微软雅黑" panose="020B0503020204020204" charset="-122"/>
              </a:rPr>
              <a:t>12</a:t>
            </a:r>
            <a:endParaRPr sz="9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pic>
        <p:nvPicPr>
          <p:cNvPr id="8" name="图片 7" descr="maoci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25115" y="2352040"/>
            <a:ext cx="1386205" cy="2635885"/>
          </a:xfrm>
          <a:prstGeom prst="rect">
            <a:avLst/>
          </a:prstGeom>
        </p:spPr>
      </p:pic>
      <p:pic>
        <p:nvPicPr>
          <p:cNvPr id="11" name="图片 10" descr="fanda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77495" y="1523365"/>
            <a:ext cx="3232785" cy="2470150"/>
          </a:xfrm>
          <a:prstGeom prst="rect">
            <a:avLst/>
          </a:prstGeom>
        </p:spPr>
      </p:pic>
      <p:cxnSp>
        <p:nvCxnSpPr>
          <p:cNvPr id="13" name="直接箭头连接符 12"/>
          <p:cNvCxnSpPr/>
          <p:nvPr/>
        </p:nvCxnSpPr>
        <p:spPr>
          <a:xfrm flipH="1" flipV="1">
            <a:off x="2000885" y="3251200"/>
            <a:ext cx="1351915" cy="1517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maoci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02275" y="2336165"/>
            <a:ext cx="1399540" cy="2661920"/>
          </a:xfrm>
          <a:prstGeom prst="rect">
            <a:avLst/>
          </a:prstGeom>
        </p:spPr>
      </p:pic>
      <p:pic>
        <p:nvPicPr>
          <p:cNvPr id="16" name="图片 15" descr="maoc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338820" y="2311400"/>
            <a:ext cx="1371600" cy="2609215"/>
          </a:xfrm>
          <a:prstGeom prst="rect">
            <a:avLst/>
          </a:prstGeom>
        </p:spPr>
      </p:pic>
      <p:pic>
        <p:nvPicPr>
          <p:cNvPr id="15" name="图片 14" descr="maoci3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735060" y="1698625"/>
            <a:ext cx="2723515" cy="2081530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 flipV="1">
            <a:off x="9069705" y="3251200"/>
            <a:ext cx="741680" cy="4044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40050" y="1993265"/>
            <a:ext cx="1097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清洁前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73090" y="1983740"/>
            <a:ext cx="1097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清理中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86140" y="1967865"/>
            <a:ext cx="10972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清理后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logo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视觉模块</a:t>
            </a:r>
            <a:endParaRPr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" y="621792"/>
            <a:ext cx="11201400" cy="13716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207" y="745744"/>
            <a:ext cx="70866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</a:rPr>
              <a:t>视觉模块主要承担产品检测定位和产品状态检测，帮助设备在产品偏差下保持稳定锁付。</a:t>
            </a:r>
            <a:endParaRPr sz="140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3286125"/>
            <a:ext cx="5120640" cy="2148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23544" y="3542157"/>
            <a:ext cx="73152" cy="475488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3514725"/>
            <a:ext cx="4434840" cy="320040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产品检测定位</a:t>
            </a:r>
            <a:endParaRPr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3271" y="4072509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识别产品位置、角度和孔位偏差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33271" y="4401693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将视觉坐标补偿给运动轴或锁付点位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3271" y="4730877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减少治具定位误差和人工摆放误差影响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3271" y="5060061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适合多品种、柔性生产和在线式场景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63640" y="3286125"/>
            <a:ext cx="5120640" cy="2148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01383" y="3542157"/>
            <a:ext cx="73152" cy="4754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20840" y="3514725"/>
            <a:ext cx="4434840" cy="320040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产品检测</a:t>
            </a:r>
            <a:r>
              <a:rPr lang="zh-CN"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（螺丝有无检测）</a:t>
            </a:r>
            <a:endParaRPr lang="zh-CN"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11112" y="4072509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检测产品是否到位、是否漏装或姿态异常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11112" y="4401693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支持关键区域、孔位、零件有无等检测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11112" y="4730877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NG 产品提前拦截，避免流入锁付工序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11112" y="5060061"/>
            <a:ext cx="4498848" cy="256032"/>
          </a:xfrm>
          <a:prstGeom prst="rect">
            <a:avLst/>
          </a:prstGeom>
          <a:noFill/>
        </p:spPr>
        <p:txBody>
          <a:bodyPr wrap="square" anchor="t">
            <a:normAutofit fontScale="90000"/>
          </a:bodyPr>
          <a:lstStyle/>
          <a:p>
            <a:pPr algn="l"/>
            <a:r>
              <a:rPr sz="1120" b="0">
                <a:solidFill>
                  <a:srgbClr val="64748B"/>
                </a:solidFill>
                <a:latin typeface="微软雅黑" panose="020B0503020204020204" charset="-122"/>
              </a:rPr>
              <a:t>• 检测结果可与产品 SN 绑定追溯</a:t>
            </a:r>
            <a:endParaRPr sz="1120" b="0">
              <a:solidFill>
                <a:srgbClr val="64748B"/>
              </a:solidFill>
              <a:latin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15" y="1102995"/>
            <a:ext cx="1588135" cy="20377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20" y="1106170"/>
            <a:ext cx="1873885" cy="2000250"/>
          </a:xfrm>
          <a:prstGeom prst="rect">
            <a:avLst/>
          </a:prstGeom>
        </p:spPr>
      </p:pic>
      <p:sp>
        <p:nvSpPr>
          <p:cNvPr id="38" name="Rounded Rectangle 23"/>
          <p:cNvSpPr/>
          <p:nvPr/>
        </p:nvSpPr>
        <p:spPr>
          <a:xfrm>
            <a:off x="1143000" y="5695442"/>
            <a:ext cx="10058400" cy="7132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图片 6" descr="照相机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0135" y="5718810"/>
            <a:ext cx="557530" cy="557530"/>
          </a:xfrm>
          <a:prstGeom prst="rect">
            <a:avLst/>
          </a:prstGeom>
        </p:spPr>
      </p:pic>
      <p:pic>
        <p:nvPicPr>
          <p:cNvPr id="35" name="图片 34" descr="5d44c413a0ecda5c9176abd7f2a12e6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2955" y="5768975"/>
            <a:ext cx="476250" cy="476250"/>
          </a:xfrm>
          <a:prstGeom prst="rect">
            <a:avLst/>
          </a:prstGeom>
        </p:spPr>
      </p:pic>
      <p:pic>
        <p:nvPicPr>
          <p:cNvPr id="36" name="图片 35" descr="技术资源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36080" y="5738495"/>
            <a:ext cx="499745" cy="499745"/>
          </a:xfrm>
          <a:prstGeom prst="rect">
            <a:avLst/>
          </a:prstGeom>
        </p:spPr>
      </p:pic>
      <p:pic>
        <p:nvPicPr>
          <p:cNvPr id="37" name="图片 36" descr="记事本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02700" y="5718810"/>
            <a:ext cx="575945" cy="5759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268982" y="6200902"/>
            <a:ext cx="1005840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80" b="1">
                <a:solidFill>
                  <a:srgbClr val="1E293B"/>
                </a:solidFill>
                <a:latin typeface="微软雅黑" panose="020B0503020204020204" charset="-122"/>
              </a:rPr>
              <a:t>相机采集</a:t>
            </a:r>
            <a:endParaRPr sz="98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02023" y="6212967"/>
            <a:ext cx="1005840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80" b="1">
                <a:solidFill>
                  <a:srgbClr val="1E293B"/>
                </a:solidFill>
                <a:latin typeface="微软雅黑" panose="020B0503020204020204" charset="-122"/>
              </a:rPr>
              <a:t>定位补偿</a:t>
            </a:r>
            <a:endParaRPr sz="98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9908" y="6209792"/>
            <a:ext cx="1005840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80" b="1">
                <a:solidFill>
                  <a:srgbClr val="1E293B"/>
                </a:solidFill>
                <a:latin typeface="微软雅黑" panose="020B0503020204020204" charset="-122"/>
              </a:rPr>
              <a:t>锁付执行</a:t>
            </a:r>
            <a:endParaRPr sz="98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54948" y="6203442"/>
            <a:ext cx="1005840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80" b="1">
                <a:solidFill>
                  <a:srgbClr val="1E293B"/>
                </a:solidFill>
                <a:latin typeface="微软雅黑" panose="020B0503020204020204" charset="-122"/>
              </a:rPr>
              <a:t>结果追溯</a:t>
            </a:r>
            <a:endParaRPr sz="980" b="1">
              <a:solidFill>
                <a:srgbClr val="1E293B"/>
              </a:solidFill>
              <a:latin typeface="微软雅黑" panose="020B0503020204020204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>
            <a:off x="5305425" y="6109970"/>
            <a:ext cx="1181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3115310" y="6109970"/>
            <a:ext cx="1181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7546975" y="6094095"/>
            <a:ext cx="1181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图片 23" descr="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5" y="4819650"/>
            <a:ext cx="10858500" cy="14001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686040" y="4819015"/>
            <a:ext cx="3029585" cy="14008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99567" y="768604"/>
            <a:ext cx="7086600" cy="30670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zh-CN" sz="14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锁付前取料时对螺丝进行检测，防止螺丝混料、来料不良进行判别</a:t>
            </a:r>
            <a:endParaRPr lang="zh-CN" sz="14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螺丝识别检测</a:t>
            </a:r>
            <a:endParaRPr sz="16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405" y="43827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检测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结果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l="37937" t="24314" b="23645"/>
          <a:stretch>
            <a:fillRect/>
          </a:stretch>
        </p:blipFill>
        <p:spPr>
          <a:xfrm rot="16200000">
            <a:off x="5712460" y="1863725"/>
            <a:ext cx="2877185" cy="18180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995" y="1287145"/>
            <a:ext cx="3549015" cy="2924175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H="1">
            <a:off x="9998710" y="4074160"/>
            <a:ext cx="505460" cy="676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504170" y="36379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实测结果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426210" y="137477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chemeClr val="tx1"/>
                </a:solidFill>
              </a:rPr>
              <a:t>03</a:t>
            </a:r>
            <a:endParaRPr lang="en-US" altLang="zh-CN" sz="4000" b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36465" y="310642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案例举例介绍</a:t>
            </a:r>
            <a:endParaRPr lang="zh-CN" sz="3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21460" y="2073275"/>
            <a:ext cx="42164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014855" y="2072005"/>
            <a:ext cx="24765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93190" y="64960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gradFill>
                  <a:gsLst>
                    <a:gs pos="51300">
                      <a:srgbClr val="32B0EA"/>
                    </a:gs>
                    <a:gs pos="0">
                      <a:srgbClr val="005F9F"/>
                    </a:gs>
                    <a:gs pos="100000">
                      <a:srgbClr val="ADDCE1"/>
                    </a:gs>
                  </a:gsLst>
                  <a:lin ang="5400000" scaled="1"/>
                </a:gradFill>
              </a:rPr>
              <a:t>03</a:t>
            </a:r>
            <a:endParaRPr lang="en-US" altLang="zh-CN" sz="4000">
              <a:gradFill>
                <a:gsLst>
                  <a:gs pos="51300">
                    <a:srgbClr val="32B0EA"/>
                  </a:gs>
                  <a:gs pos="0">
                    <a:srgbClr val="005F9F"/>
                  </a:gs>
                  <a:gs pos="100000">
                    <a:srgbClr val="ADDCE1"/>
                  </a:gs>
                </a:gsLst>
                <a:lin ang="5400000" scaled="1"/>
              </a:gra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3190" y="142811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案例举例介绍</a:t>
            </a:r>
            <a:endParaRPr lang="zh-CN" altLang="en-US" sz="3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21460" y="2073275"/>
            <a:ext cx="42164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014855" y="2072005"/>
            <a:ext cx="247650" cy="76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8" name="Rounded Rectangle 7"/>
          <p:cNvSpPr/>
          <p:nvPr>
            <p:custDataLst>
              <p:tags r:id="rId2"/>
            </p:custDataLst>
          </p:nvPr>
        </p:nvSpPr>
        <p:spPr>
          <a:xfrm>
            <a:off x="5029835" y="2203450"/>
            <a:ext cx="4527550" cy="603250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5038725" y="232537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01</a:t>
            </a:r>
            <a:endParaRPr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5527675" y="2332355"/>
            <a:ext cx="365696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l"/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笔记本电池壳锁螺丝</a:t>
            </a:r>
            <a:endParaRPr lang="zh-CN" altLang="en-US" sz="9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Rounded Rectangle 7"/>
          <p:cNvSpPr/>
          <p:nvPr>
            <p:custDataLst>
              <p:tags r:id="rId5"/>
            </p:custDataLst>
          </p:nvPr>
        </p:nvSpPr>
        <p:spPr>
          <a:xfrm>
            <a:off x="5029835" y="3167380"/>
            <a:ext cx="4538980" cy="603250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8"/>
          <p:cNvSpPr txBox="1"/>
          <p:nvPr>
            <p:custDataLst>
              <p:tags r:id="rId6"/>
            </p:custDataLst>
          </p:nvPr>
        </p:nvSpPr>
        <p:spPr>
          <a:xfrm>
            <a:off x="5038725" y="328930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2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36" name="TextBox 9"/>
          <p:cNvSpPr txBox="1"/>
          <p:nvPr>
            <p:custDataLst>
              <p:tags r:id="rId7"/>
            </p:custDataLst>
          </p:nvPr>
        </p:nvSpPr>
        <p:spPr>
          <a:xfrm>
            <a:off x="5527675" y="3239135"/>
            <a:ext cx="302069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>
              <a:lnSpc>
                <a:spcPct val="130000"/>
              </a:lnSpc>
            </a:pPr>
            <a:r>
              <a:rPr lang="en-US" altLang="zh-CN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HUD</a:t>
            </a:r>
            <a:r>
              <a:rPr lang="zh-CN" alt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螺丝紧固设备</a:t>
            </a:r>
            <a:endParaRPr lang="zh-CN" altLang="en-US" sz="9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1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Rounded Rectangle 7"/>
          <p:cNvSpPr/>
          <p:nvPr>
            <p:custDataLst>
              <p:tags r:id="rId8"/>
            </p:custDataLst>
          </p:nvPr>
        </p:nvSpPr>
        <p:spPr>
          <a:xfrm>
            <a:off x="5029835" y="5012690"/>
            <a:ext cx="4538980" cy="603250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8"/>
          <p:cNvSpPr txBox="1"/>
          <p:nvPr>
            <p:custDataLst>
              <p:tags r:id="rId9"/>
            </p:custDataLst>
          </p:nvPr>
        </p:nvSpPr>
        <p:spPr>
          <a:xfrm>
            <a:off x="5038725" y="513461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4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42" name="TextBox 9"/>
          <p:cNvSpPr txBox="1"/>
          <p:nvPr>
            <p:custDataLst>
              <p:tags r:id="rId10"/>
            </p:custDataLst>
          </p:nvPr>
        </p:nvSpPr>
        <p:spPr>
          <a:xfrm>
            <a:off x="5461000" y="5141595"/>
            <a:ext cx="3985895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ctr"/>
            <a:r>
              <a:rPr lang="zh-CN" alt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电车充电模块螺丝紧固设备</a:t>
            </a:r>
            <a:endParaRPr lang="zh-CN" altLang="en-US" sz="9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1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Rounded Rectangle 7"/>
          <p:cNvSpPr/>
          <p:nvPr>
            <p:custDataLst>
              <p:tags r:id="rId11"/>
            </p:custDataLst>
          </p:nvPr>
        </p:nvSpPr>
        <p:spPr>
          <a:xfrm>
            <a:off x="5029835" y="5976620"/>
            <a:ext cx="4538980" cy="603250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8"/>
          <p:cNvSpPr txBox="1"/>
          <p:nvPr>
            <p:custDataLst>
              <p:tags r:id="rId12"/>
            </p:custDataLst>
          </p:nvPr>
        </p:nvSpPr>
        <p:spPr>
          <a:xfrm>
            <a:off x="5038725" y="609854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5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48" name="TextBox 9"/>
          <p:cNvSpPr txBox="1"/>
          <p:nvPr>
            <p:custDataLst>
              <p:tags r:id="rId13"/>
            </p:custDataLst>
          </p:nvPr>
        </p:nvSpPr>
        <p:spPr>
          <a:xfrm>
            <a:off x="5527675" y="6105525"/>
            <a:ext cx="3629660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dist"/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后视镜组装螺丝紧固设备</a:t>
            </a:r>
            <a:endParaRPr lang="zh-CN" altLang="en-US" sz="96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Rounded Rectangle 7"/>
          <p:cNvSpPr/>
          <p:nvPr>
            <p:custDataLst>
              <p:tags r:id="rId14"/>
            </p:custDataLst>
          </p:nvPr>
        </p:nvSpPr>
        <p:spPr>
          <a:xfrm>
            <a:off x="5038725" y="4110990"/>
            <a:ext cx="4538980" cy="603250"/>
          </a:xfrm>
          <a:prstGeom prst="roundRect">
            <a:avLst/>
          </a:prstGeom>
          <a:solidFill>
            <a:srgbClr val="0F172A"/>
          </a:solidFill>
          <a:ln w="10160">
            <a:solidFill>
              <a:srgbClr val="475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8"/>
          <p:cNvSpPr txBox="1"/>
          <p:nvPr>
            <p:custDataLst>
              <p:tags r:id="rId15"/>
            </p:custDataLst>
          </p:nvPr>
        </p:nvSpPr>
        <p:spPr>
          <a:xfrm>
            <a:off x="5047615" y="4232910"/>
            <a:ext cx="657860" cy="34607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/>
            <a:r>
              <a:rPr sz="2400" b="1">
                <a:solidFill>
                  <a:srgbClr val="00A6A6"/>
                </a:solidFill>
                <a:latin typeface="微软雅黑" panose="020B0503020204020204" charset="-122"/>
              </a:rPr>
              <a:t>0</a:t>
            </a:r>
            <a:r>
              <a:rPr lang="en-US" sz="2400" b="1">
                <a:solidFill>
                  <a:srgbClr val="00A6A6"/>
                </a:solidFill>
                <a:latin typeface="微软雅黑" panose="020B0503020204020204" charset="-122"/>
              </a:rPr>
              <a:t>3</a:t>
            </a:r>
            <a:endParaRPr lang="en-US" sz="2400" b="1">
              <a:solidFill>
                <a:srgbClr val="00A6A6"/>
              </a:solidFill>
              <a:latin typeface="微软雅黑" panose="020B0503020204020204" charset="-122"/>
            </a:endParaRPr>
          </a:p>
        </p:txBody>
      </p:sp>
      <p:sp>
        <p:nvSpPr>
          <p:cNvPr id="12" name="TextBox 9"/>
          <p:cNvSpPr txBox="1"/>
          <p:nvPr>
            <p:custDataLst>
              <p:tags r:id="rId16"/>
            </p:custDataLst>
          </p:nvPr>
        </p:nvSpPr>
        <p:spPr>
          <a:xfrm>
            <a:off x="5327015" y="4182745"/>
            <a:ext cx="3619500" cy="373380"/>
          </a:xfrm>
          <a:prstGeom prst="rect">
            <a:avLst/>
          </a:prstGeom>
          <a:noFill/>
        </p:spPr>
        <p:txBody>
          <a:bodyPr wrap="square" anchor="t">
            <a:normAutofit fontScale="25000"/>
          </a:bodyPr>
          <a:lstStyle/>
          <a:p>
            <a:pPr algn="ctr"/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笔记本外壳自动锁螺丝</a:t>
            </a:r>
            <a:endParaRPr lang="zh-CN" altLang="en-US" sz="9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11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0391" y="819980"/>
            <a:ext cx="1676400" cy="1707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加号 11"/>
          <p:cNvSpPr/>
          <p:nvPr/>
        </p:nvSpPr>
        <p:spPr>
          <a:xfrm>
            <a:off x="3408456" y="1293055"/>
            <a:ext cx="762000" cy="76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7075" y="959485"/>
            <a:ext cx="35941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070" y="2842064"/>
            <a:ext cx="4964169" cy="3647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633577" y="1347826"/>
            <a:ext cx="3898187" cy="701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直接连接符 17"/>
          <p:cNvCxnSpPr/>
          <p:nvPr/>
        </p:nvCxnSpPr>
        <p:spPr>
          <a:xfrm>
            <a:off x="77470" y="2715455"/>
            <a:ext cx="121920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笔记本电池壳锁螺丝</a:t>
            </a:r>
            <a:endParaRPr lang="zh-CN" altLang="en-US" sz="1600" b="1" dirty="0" smtClean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笔记本外壳自动锁螺丝</a:t>
            </a:r>
            <a:endParaRPr lang="zh-CN" altLang="en-US" sz="1600" b="1" dirty="0" smtClean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笔记本外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985" y="549910"/>
            <a:ext cx="5337810" cy="3723005"/>
          </a:xfrm>
          <a:prstGeom prst="rect">
            <a:avLst/>
          </a:prstGeom>
        </p:spPr>
      </p:pic>
      <p:pic>
        <p:nvPicPr>
          <p:cNvPr id="6" name="图片 5" descr="笔记本外壳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795" y="4601210"/>
            <a:ext cx="2762250" cy="21037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06" y="897675"/>
            <a:ext cx="4336938" cy="4978589"/>
          </a:xfrm>
          <a:prstGeom prst="rect">
            <a:avLst/>
          </a:prstGeom>
        </p:spPr>
      </p:pic>
      <p:sp>
        <p:nvSpPr>
          <p:cNvPr id="9" name="圆角矩形 34"/>
          <p:cNvSpPr/>
          <p:nvPr/>
        </p:nvSpPr>
        <p:spPr bwMode="auto">
          <a:xfrm>
            <a:off x="4960167" y="1743220"/>
            <a:ext cx="1171911" cy="510243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三轴模组螺丝锁附组件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*4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肘形连接符 116"/>
          <p:cNvCxnSpPr>
            <a:endCxn id="9" idx="1"/>
          </p:cNvCxnSpPr>
          <p:nvPr/>
        </p:nvCxnSpPr>
        <p:spPr>
          <a:xfrm>
            <a:off x="2578562" y="1899089"/>
            <a:ext cx="2381605" cy="9925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圆角矩形 34"/>
          <p:cNvSpPr/>
          <p:nvPr/>
        </p:nvSpPr>
        <p:spPr bwMode="auto">
          <a:xfrm>
            <a:off x="4960167" y="2613454"/>
            <a:ext cx="1171911" cy="305510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螺丝供料器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*2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7" name="肘形连接符 116"/>
          <p:cNvCxnSpPr>
            <a:endCxn id="16" idx="1"/>
          </p:cNvCxnSpPr>
          <p:nvPr/>
        </p:nvCxnSpPr>
        <p:spPr>
          <a:xfrm flipV="1">
            <a:off x="2495435" y="2766844"/>
            <a:ext cx="2464732" cy="35924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圆角矩形 34"/>
          <p:cNvSpPr/>
          <p:nvPr/>
        </p:nvSpPr>
        <p:spPr bwMode="auto">
          <a:xfrm>
            <a:off x="4998045" y="4694701"/>
            <a:ext cx="1068639" cy="305510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输送线组件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肘形连接符 116"/>
          <p:cNvCxnSpPr>
            <a:endCxn id="19" idx="1"/>
          </p:cNvCxnSpPr>
          <p:nvPr/>
        </p:nvCxnSpPr>
        <p:spPr>
          <a:xfrm>
            <a:off x="3376930" y="4514606"/>
            <a:ext cx="1621115" cy="332850"/>
          </a:xfrm>
          <a:prstGeom prst="bentConnector3">
            <a:avLst>
              <a:gd name="adj1" fmla="val 92304"/>
            </a:avLst>
          </a:prstGeom>
          <a:ln w="19050">
            <a:solidFill>
              <a:schemeClr val="accent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圆角矩形 34"/>
          <p:cNvSpPr/>
          <p:nvPr/>
        </p:nvSpPr>
        <p:spPr bwMode="auto">
          <a:xfrm>
            <a:off x="4998045" y="3218837"/>
            <a:ext cx="845208" cy="305510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抛料盒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482" name="肘形连接符 116"/>
          <p:cNvCxnSpPr>
            <a:endCxn id="29" idx="1"/>
          </p:cNvCxnSpPr>
          <p:nvPr/>
        </p:nvCxnSpPr>
        <p:spPr>
          <a:xfrm>
            <a:off x="2578562" y="3218358"/>
            <a:ext cx="2419483" cy="15323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0" name="圆角矩形 34"/>
          <p:cNvSpPr/>
          <p:nvPr/>
        </p:nvSpPr>
        <p:spPr bwMode="auto">
          <a:xfrm>
            <a:off x="4998044" y="3804818"/>
            <a:ext cx="998895" cy="305510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1pPr>
            <a:lvl2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2pPr>
            <a:lvl3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3pPr>
            <a:lvl4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4pPr>
            <a:lvl5pPr defTabSz="21767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5pPr>
            <a:lvl6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6pPr>
            <a:lvl7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7pPr>
            <a:lvl8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8pPr>
            <a:lvl9pPr defTabSz="21767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等线" panose="02010600030101010101" pitchFamily="2" charset="-122"/>
              </a:defRPr>
            </a:lvl9pPr>
          </a:lstStyle>
          <a:p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扭力校验仪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491" name="肘形连接符 116"/>
          <p:cNvCxnSpPr>
            <a:endCxn id="20490" idx="1"/>
          </p:cNvCxnSpPr>
          <p:nvPr/>
        </p:nvCxnSpPr>
        <p:spPr>
          <a:xfrm>
            <a:off x="2930843" y="3372227"/>
            <a:ext cx="2067201" cy="585981"/>
          </a:xfrm>
          <a:prstGeom prst="bentConnector3">
            <a:avLst>
              <a:gd name="adj1" fmla="val 27213"/>
            </a:avLst>
          </a:prstGeom>
          <a:ln w="19050">
            <a:solidFill>
              <a:schemeClr val="accent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757795" y="41109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笔记本外壳曲面锁螺丝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0105" y="906145"/>
            <a:ext cx="5220335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2"/>
          <p:cNvSpPr txBox="1"/>
          <p:nvPr/>
        </p:nvSpPr>
        <p:spPr>
          <a:xfrm>
            <a:off x="502920" y="227457"/>
            <a:ext cx="2926080" cy="4108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 smtClean="0"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HUD</a:t>
            </a:r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螺丝紧固设备</a:t>
            </a:r>
            <a:endParaRPr lang="zh-CN" altLang="en-US" sz="1600" b="1" dirty="0" smtClean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  <p:pic>
        <p:nvPicPr>
          <p:cNvPr id="2" name="图片 1" descr="cp2"/>
          <p:cNvPicPr>
            <a:picLocks noChangeAspect="1"/>
          </p:cNvPicPr>
          <p:nvPr/>
        </p:nvPicPr>
        <p:blipFill>
          <a:blip r:embed="rId4"/>
          <a:srcRect t="9422" b="13838"/>
          <a:stretch>
            <a:fillRect/>
          </a:stretch>
        </p:blipFill>
        <p:spPr>
          <a:xfrm>
            <a:off x="7332345" y="1345565"/>
            <a:ext cx="3296285" cy="33877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51575" y="5146675"/>
            <a:ext cx="59397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设备功能：扫码、视觉引导、批头清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洁、锁付检测、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Mes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上传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600"/>
          </a:p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6902" y="1689652"/>
            <a:ext cx="6321286" cy="489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肘形连接符 13"/>
          <p:cNvCxnSpPr>
            <a:stCxn id="15" idx="2"/>
          </p:cNvCxnSpPr>
          <p:nvPr/>
        </p:nvCxnSpPr>
        <p:spPr>
          <a:xfrm rot="5400000">
            <a:off x="2964180" y="1942465"/>
            <a:ext cx="795655" cy="203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2498090" y="1260475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圈点胶锁附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6" name="肘形连接符 15"/>
          <p:cNvCxnSpPr>
            <a:stCxn id="17" idx="2"/>
          </p:cNvCxnSpPr>
          <p:nvPr/>
        </p:nvCxnSpPr>
        <p:spPr>
          <a:xfrm rot="5400000">
            <a:off x="5125085" y="1942465"/>
            <a:ext cx="795655" cy="203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4659630" y="1260475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圈点胶锁附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肘形连接符 17"/>
          <p:cNvCxnSpPr>
            <a:stCxn id="20" idx="2"/>
          </p:cNvCxnSpPr>
          <p:nvPr/>
        </p:nvCxnSpPr>
        <p:spPr>
          <a:xfrm rot="5400000">
            <a:off x="7506335" y="1942465"/>
            <a:ext cx="795655" cy="203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圆角矩形 19"/>
          <p:cNvSpPr/>
          <p:nvPr/>
        </p:nvSpPr>
        <p:spPr>
          <a:xfrm>
            <a:off x="7040880" y="1260475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螺丝</a:t>
            </a:r>
            <a:r>
              <a:rPr lang="zh-CN" altLang="en-US" sz="1400" dirty="0" smtClean="0">
                <a:solidFill>
                  <a:schemeClr val="tx1"/>
                </a:solidFill>
              </a:rPr>
              <a:t>柱点胶锁</a:t>
            </a:r>
            <a:r>
              <a:rPr lang="zh-CN" altLang="en-US" sz="1400" dirty="0">
                <a:solidFill>
                  <a:schemeClr val="tx1"/>
                </a:solidFill>
              </a:rPr>
              <a:t>附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1" name="肘形连接符 20"/>
          <p:cNvCxnSpPr>
            <a:stCxn id="22" idx="1"/>
          </p:cNvCxnSpPr>
          <p:nvPr/>
        </p:nvCxnSpPr>
        <p:spPr>
          <a:xfrm rot="10800000" flipV="1">
            <a:off x="6248815" y="2823872"/>
            <a:ext cx="2379925" cy="21087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8628739" y="2676553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</a:rPr>
              <a:t>螺丝锁附系统显示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3" name="肘形连接符 22"/>
          <p:cNvCxnSpPr>
            <a:stCxn id="24" idx="1"/>
          </p:cNvCxnSpPr>
          <p:nvPr/>
        </p:nvCxnSpPr>
        <p:spPr>
          <a:xfrm rot="10800000" flipH="1" flipV="1">
            <a:off x="465400" y="2933369"/>
            <a:ext cx="2404110" cy="21865"/>
          </a:xfrm>
          <a:prstGeom prst="bentConnector5">
            <a:avLst>
              <a:gd name="adj1" fmla="val -9509"/>
              <a:gd name="adj2" fmla="val -1719277"/>
              <a:gd name="adj3" fmla="val 863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465400" y="2786050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MES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系统显示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5" name="肘形连接符 24"/>
          <p:cNvCxnSpPr>
            <a:stCxn id="26" idx="1"/>
          </p:cNvCxnSpPr>
          <p:nvPr/>
        </p:nvCxnSpPr>
        <p:spPr>
          <a:xfrm rot="10800000">
            <a:off x="8117205" y="3522345"/>
            <a:ext cx="669925" cy="92710"/>
          </a:xfrm>
          <a:prstGeom prst="bentConnector3">
            <a:avLst>
              <a:gd name="adj1" fmla="val 4995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8787765" y="3467735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/>
                </a:solidFill>
              </a:rPr>
              <a:t>作业按键</a:t>
            </a:r>
            <a:endParaRPr lang="zh-CN" altLang="en-US" sz="1400">
              <a:solidFill>
                <a:schemeClr val="tx1"/>
              </a:solidFill>
            </a:endParaRPr>
          </a:p>
        </p:txBody>
      </p:sp>
      <p:cxnSp>
        <p:nvCxnSpPr>
          <p:cNvPr id="27" name="肘形连接符 26"/>
          <p:cNvCxnSpPr>
            <a:stCxn id="28" idx="1"/>
          </p:cNvCxnSpPr>
          <p:nvPr/>
        </p:nvCxnSpPr>
        <p:spPr>
          <a:xfrm rot="10800000">
            <a:off x="8117840" y="4113530"/>
            <a:ext cx="669925" cy="92710"/>
          </a:xfrm>
          <a:prstGeom prst="bentConnector3">
            <a:avLst>
              <a:gd name="adj1" fmla="val 4995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8787765" y="4058920"/>
            <a:ext cx="1746885" cy="2946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/>
                </a:solidFill>
              </a:rPr>
              <a:t>可视窗口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388717" y="5541938"/>
            <a:ext cx="2940685" cy="917575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设备参考尺寸：  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长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=2000*1000*1900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CT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＜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30S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最终尺寸根据产品实际设计为准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320873" y="1111348"/>
            <a:ext cx="2475913" cy="10972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锁付前螺丝点螺纹胶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250" y="4953000"/>
            <a:ext cx="25146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椭圆 30"/>
          <p:cNvSpPr/>
          <p:nvPr/>
        </p:nvSpPr>
        <p:spPr>
          <a:xfrm>
            <a:off x="10932795" y="5120005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9789795" y="5120005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0399395" y="5348605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zh-CN" altLang="en-US" sz="1600" b="1" dirty="0" smtClean="0">
                <a:effectLst>
                  <a:outerShdw blurRad="38100" dist="38100" dir="2700000" algn="tl">
                    <a:srgbClr val="000000">
                      <a:alpha val="11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电车充电模块螺丝紧固设备</a:t>
            </a:r>
            <a:endParaRPr lang="zh-CN" altLang="en-US" sz="1600" b="1" dirty="0" smtClean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t="9378"/>
          <a:stretch>
            <a:fillRect/>
          </a:stretch>
        </p:blipFill>
        <p:spPr bwMode="auto">
          <a:xfrm>
            <a:off x="294244" y="2321729"/>
            <a:ext cx="11582400" cy="441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4"/>
          <p:cNvSpPr txBox="1"/>
          <p:nvPr/>
        </p:nvSpPr>
        <p:spPr>
          <a:xfrm>
            <a:off x="1894444" y="4912529"/>
            <a:ext cx="1981200" cy="73723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手折基板与销轴，弹簧，挡圈，插片安装（下压式安装，以及涂油设备）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4028044" y="4912529"/>
            <a:ext cx="1905000" cy="73723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折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叠器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与电折基板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电折基板和转向器螺丝机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六轴）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右大括号 13"/>
          <p:cNvSpPr/>
          <p:nvPr/>
        </p:nvSpPr>
        <p:spPr>
          <a:xfrm rot="5400000">
            <a:off x="3513694" y="4969679"/>
            <a:ext cx="685800" cy="2095500"/>
          </a:xfrm>
          <a:prstGeom prst="rightBrace">
            <a:avLst>
              <a:gd name="adj1" fmla="val 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"/>
          <p:cNvSpPr txBox="1"/>
          <p:nvPr/>
        </p:nvSpPr>
        <p:spPr>
          <a:xfrm>
            <a:off x="6314044" y="4988729"/>
            <a:ext cx="1981200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 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支座与保护罩锁螺丝（六轴）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28951" y="5649764"/>
            <a:ext cx="1063278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666844" y="5674529"/>
            <a:ext cx="9906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9133444" y="4912529"/>
            <a:ext cx="1981200" cy="73723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摄像头锁螺丝、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摄像头固定下盖锁螺丝</a:t>
            </a:r>
            <a:endParaRPr lang="en-US" altLang="zh-CN" sz="14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/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999844" y="5598329"/>
            <a:ext cx="9906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/>
          <a:srcRect l="4242" b="16354"/>
          <a:stretch>
            <a:fillRect/>
          </a:stretch>
        </p:blipFill>
        <p:spPr>
          <a:xfrm>
            <a:off x="5219115" y="672270"/>
            <a:ext cx="1947353" cy="1406769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502920" y="256032"/>
            <a:ext cx="2926080" cy="3371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dist"/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后视镜组装螺丝紧固设备</a:t>
            </a:r>
            <a:endParaRPr lang="zh-CN" altLang="en-US" sz="1600" b="1" dirty="0" smtClean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740" y="99060"/>
            <a:ext cx="1771650" cy="3829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image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510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4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5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6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7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8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9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0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1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2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3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4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5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6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7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8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19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20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21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22.xml><?xml version="1.0" encoding="utf-8"?>
<p:tagLst xmlns:p="http://schemas.openxmlformats.org/presentationml/2006/main">
  <p:tag name="KSO_WM_DIAGRAM_VIRTUALLY_FRAME" val="{&quot;height&quot;:237.60000000000005,&quot;left&quot;:484.56000000000006,&quot;top&quot;:120.96,&quot;width&quot;:386.64}"/>
</p:tagLst>
</file>

<file path=ppt/tags/tag23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4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5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6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7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8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29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0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1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2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3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4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5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6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7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8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39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0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1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2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3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4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5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6.xml><?xml version="1.0" encoding="utf-8"?>
<p:tagLst xmlns:p="http://schemas.openxmlformats.org/presentationml/2006/main">
  <p:tag name="KSO_WM_DIAGRAM_VIRTUALLY_FRAME" val="{&quot;height&quot;:275.87,&quot;left&quot;:396.05,&quot;top&quot;:173.5,&quot;width&quot;:428.5}"/>
</p:tagLst>
</file>

<file path=ppt/tags/tag47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48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49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0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1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2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3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4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5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6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7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8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59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0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1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2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3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4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5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6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7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8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69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0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1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2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3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4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5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6.xml><?xml version="1.0" encoding="utf-8"?>
<p:tagLst xmlns:p="http://schemas.openxmlformats.org/presentationml/2006/main">
  <p:tag name="KSO_WM_DIAGRAM_VIRTUALLY_FRAME" val="{&quot;height&quot;:234.60999999999996,&quot;left&quot;:36.25,&quot;top&quot;:315.05,&quot;width&quot;:907.3}"/>
</p:tagLst>
</file>

<file path=ppt/tags/tag77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78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79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0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1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2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3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4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5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6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7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8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89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0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1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2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3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4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5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6.xml><?xml version="1.0" encoding="utf-8"?>
<p:tagLst xmlns:p="http://schemas.openxmlformats.org/presentationml/2006/main">
  <p:tag name="KSO_WM_DIAGRAM_VIRTUALLY_FRAME" val="{&quot;height&quot;:361.45,&quot;left&quot;:71.18999999999997,&quot;top&quot;:169.2,&quot;width&quot;:882.0699999999999}"/>
</p:tagLst>
</file>

<file path=ppt/tags/tag97.xml><?xml version="1.0" encoding="utf-8"?>
<p:tagLst xmlns:p="http://schemas.openxmlformats.org/presentationml/2006/main">
  <p:tag name="KSO_DOCER_RESOURCE_TRACE_INFO" val="{&quot;id&quot;:&quot;50062536&quot;,&quot;origin&quot;:0,&quot;type&quot;:&quot;icons&quot;,&quot;user&quot;:&quot;1448404977&quot;}"/>
</p:tagLst>
</file>

<file path=ppt/tags/tag98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99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0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1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2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3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4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5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6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7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8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09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10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11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12.xml><?xml version="1.0" encoding="utf-8"?>
<p:tagLst xmlns:p="http://schemas.openxmlformats.org/presentationml/2006/main">
  <p:tag name="KSO_WM_DIAGRAM_VIRTUALLY_FRAME" val="{&quot;height&quot;:351.35,&quot;left&quot;:396.05,&quot;top&quot;:173.5,&quot;width&quot;:428.5}"/>
</p:tagLst>
</file>

<file path=ppt/tags/tag113.xml><?xml version="1.0" encoding="utf-8"?>
<p:tagLst xmlns:p="http://schemas.openxmlformats.org/presentationml/2006/main">
  <p:tag name="resource_record_key" val="{&quot;10&quot;:[50062279,50062536]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2842</Words>
  <Application>WPS 演示</Application>
  <PresentationFormat>On-screen Show (4:3)</PresentationFormat>
  <Paragraphs>526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Arial</vt:lpstr>
      <vt:lpstr>HelveticaNeueLT Pro 55 Roman</vt:lpstr>
      <vt:lpstr>Segoe Print</vt:lpstr>
      <vt:lpstr>微软雅黑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自动锁螺丝设备DFM - 设备类别与主要功能说明</dc:title>
  <dc:creator>Codex</dc:creator>
  <dc:description>generated using python-pptx</dc:description>
  <dc:subject>设备类别、主要功能说明</dc:subject>
  <cp:lastModifiedBy>WPS_1669985641</cp:lastModifiedBy>
  <cp:revision>148</cp:revision>
  <dcterms:created xsi:type="dcterms:W3CDTF">2013-01-27T09:14:00Z</dcterms:created>
  <dcterms:modified xsi:type="dcterms:W3CDTF">2026-08-10T06:51:25Z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9C266F8A323943BFBF06DA6282350995_13</vt:lpwstr>
  </property>
</Properties>
</file>